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1" r:id="rId1"/>
    <p:sldMasterId id="2147483694" r:id="rId2"/>
    <p:sldMasterId id="2147483696" r:id="rId3"/>
    <p:sldMasterId id="2147483698" r:id="rId4"/>
    <p:sldMasterId id="2147483700" r:id="rId5"/>
    <p:sldMasterId id="2147483702" r:id="rId6"/>
    <p:sldMasterId id="2147483704" r:id="rId7"/>
    <p:sldMasterId id="2147483706" r:id="rId8"/>
    <p:sldMasterId id="2147483708" r:id="rId9"/>
    <p:sldMasterId id="2147483710" r:id="rId10"/>
    <p:sldMasterId id="2147483712" r:id="rId11"/>
    <p:sldMasterId id="2147483714" r:id="rId12"/>
    <p:sldMasterId id="2147483716" r:id="rId13"/>
    <p:sldMasterId id="2147483718" r:id="rId14"/>
    <p:sldMasterId id="2147483720" r:id="rId15"/>
    <p:sldMasterId id="2147483722" r:id="rId16"/>
    <p:sldMasterId id="2147483724" r:id="rId17"/>
    <p:sldMasterId id="2147483726" r:id="rId18"/>
    <p:sldMasterId id="2147483728" r:id="rId19"/>
    <p:sldMasterId id="2147483730" r:id="rId20"/>
    <p:sldMasterId id="2147483732" r:id="rId21"/>
    <p:sldMasterId id="2147483734" r:id="rId22"/>
    <p:sldMasterId id="2147483736" r:id="rId23"/>
    <p:sldMasterId id="2147483738" r:id="rId24"/>
    <p:sldMasterId id="2147483740" r:id="rId25"/>
    <p:sldMasterId id="2147483742" r:id="rId26"/>
    <p:sldMasterId id="2147483744" r:id="rId27"/>
    <p:sldMasterId id="2147483746" r:id="rId28"/>
    <p:sldMasterId id="2147483748" r:id="rId29"/>
    <p:sldMasterId id="2147483750" r:id="rId30"/>
    <p:sldMasterId id="2147483752" r:id="rId31"/>
    <p:sldMasterId id="2147483754" r:id="rId32"/>
    <p:sldMasterId id="2147483756" r:id="rId33"/>
    <p:sldMasterId id="2147483758" r:id="rId34"/>
    <p:sldMasterId id="2147483760" r:id="rId35"/>
    <p:sldMasterId id="2147483762" r:id="rId36"/>
    <p:sldMasterId id="2147483764" r:id="rId37"/>
    <p:sldMasterId id="2147483766" r:id="rId38"/>
    <p:sldMasterId id="2147483768" r:id="rId39"/>
    <p:sldMasterId id="2147483770" r:id="rId40"/>
    <p:sldMasterId id="2147483772" r:id="rId41"/>
    <p:sldMasterId id="2147483774" r:id="rId42"/>
    <p:sldMasterId id="2147483776" r:id="rId43"/>
    <p:sldMasterId id="2147483778" r:id="rId44"/>
    <p:sldMasterId id="2147483780" r:id="rId45"/>
    <p:sldMasterId id="2147483782" r:id="rId46"/>
    <p:sldMasterId id="2147483784" r:id="rId47"/>
    <p:sldMasterId id="2147483786" r:id="rId48"/>
    <p:sldMasterId id="2147483788" r:id="rId49"/>
    <p:sldMasterId id="2147483790" r:id="rId50"/>
    <p:sldMasterId id="2147483792" r:id="rId51"/>
    <p:sldMasterId id="2147483794" r:id="rId52"/>
    <p:sldMasterId id="2147483796" r:id="rId53"/>
    <p:sldMasterId id="2147483798" r:id="rId54"/>
    <p:sldMasterId id="2147483800" r:id="rId55"/>
    <p:sldMasterId id="2147483802" r:id="rId56"/>
    <p:sldMasterId id="2147483804" r:id="rId57"/>
    <p:sldMasterId id="2147483806" r:id="rId58"/>
    <p:sldMasterId id="2147483808" r:id="rId59"/>
    <p:sldMasterId id="2147483810" r:id="rId60"/>
    <p:sldMasterId id="2147483812" r:id="rId61"/>
    <p:sldMasterId id="2147483814" r:id="rId62"/>
  </p:sldMasterIdLst>
  <p:notesMasterIdLst>
    <p:notesMasterId r:id="rId105"/>
  </p:notesMasterIdLst>
  <p:sldIdLst>
    <p:sldId id="256" r:id="rId63"/>
    <p:sldId id="486" r:id="rId64"/>
    <p:sldId id="487" r:id="rId65"/>
    <p:sldId id="703" r:id="rId66"/>
    <p:sldId id="568" r:id="rId67"/>
    <p:sldId id="569" r:id="rId68"/>
    <p:sldId id="488" r:id="rId69"/>
    <p:sldId id="567" r:id="rId70"/>
    <p:sldId id="736" r:id="rId71"/>
    <p:sldId id="609" r:id="rId72"/>
    <p:sldId id="753" r:id="rId73"/>
    <p:sldId id="719" r:id="rId74"/>
    <p:sldId id="720" r:id="rId75"/>
    <p:sldId id="739" r:id="rId76"/>
    <p:sldId id="723" r:id="rId77"/>
    <p:sldId id="750" r:id="rId78"/>
    <p:sldId id="740" r:id="rId79"/>
    <p:sldId id="741" r:id="rId80"/>
    <p:sldId id="742" r:id="rId81"/>
    <p:sldId id="743" r:id="rId82"/>
    <p:sldId id="745" r:id="rId83"/>
    <p:sldId id="744" r:id="rId84"/>
    <p:sldId id="747" r:id="rId85"/>
    <p:sldId id="746" r:id="rId86"/>
    <p:sldId id="751" r:id="rId87"/>
    <p:sldId id="752" r:id="rId88"/>
    <p:sldId id="748" r:id="rId89"/>
    <p:sldId id="604" r:id="rId90"/>
    <p:sldId id="724" r:id="rId91"/>
    <p:sldId id="725" r:id="rId92"/>
    <p:sldId id="726" r:id="rId93"/>
    <p:sldId id="727" r:id="rId94"/>
    <p:sldId id="749" r:id="rId95"/>
    <p:sldId id="754" r:id="rId96"/>
    <p:sldId id="728" r:id="rId97"/>
    <p:sldId id="729" r:id="rId98"/>
    <p:sldId id="731" r:id="rId99"/>
    <p:sldId id="732" r:id="rId100"/>
    <p:sldId id="733" r:id="rId101"/>
    <p:sldId id="734" r:id="rId102"/>
    <p:sldId id="735" r:id="rId103"/>
    <p:sldId id="755" r:id="rId104"/>
  </p:sldIdLst>
  <p:sldSz cx="9144000" cy="6858000" type="screen4x3"/>
  <p:notesSz cx="6894513" cy="9180513"/>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99FF66"/>
    <a:srgbClr val="CCFF99"/>
    <a:srgbClr val="FFCCCC"/>
    <a:srgbClr val="FF00FF"/>
    <a:srgbClr val="FF9900"/>
    <a:srgbClr val="0000FF"/>
    <a:srgbClr val="00FFFF"/>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06A9B5-E392-42ED-BF47-95CADD0DC904}">
  <a:tblStyle styleId="{ED06A9B5-E392-42ED-BF47-95CADD0DC904}"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tblStyle>
  <a:tblStyle styleId="{42790232-803E-40C4-BAE8-91215338F4D8}"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EC886631-476B-4E1F-8019-434EE7F9039B}"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704F680A-DE3D-4A24-A7C0-FCAF1C3E036A}" styleName="Table_3"/>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35" autoAdjust="0"/>
    <p:restoredTop sz="96305" autoAdjust="0"/>
  </p:normalViewPr>
  <p:slideViewPr>
    <p:cSldViewPr snapToGrid="0" showGuides="1">
      <p:cViewPr varScale="1">
        <p:scale>
          <a:sx n="108" d="100"/>
          <a:sy n="108" d="100"/>
        </p:scale>
        <p:origin x="216" y="96"/>
      </p:cViewPr>
      <p:guideLst>
        <p:guide orient="horz" pos="2160"/>
        <p:guide pos="2880"/>
      </p:guideLst>
    </p:cSldViewPr>
  </p:slideViewPr>
  <p:notesTextViewPr>
    <p:cViewPr>
      <p:scale>
        <a:sx n="3" d="2"/>
        <a:sy n="3" d="2"/>
      </p:scale>
      <p:origin x="0" y="0"/>
    </p:cViewPr>
  </p:notesTextViewPr>
  <p:sorterViewPr>
    <p:cViewPr>
      <p:scale>
        <a:sx n="120" d="100"/>
        <a:sy n="120" d="100"/>
      </p:scale>
      <p:origin x="0" y="-777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xml"/><Relationship Id="rId68" Type="http://schemas.openxmlformats.org/officeDocument/2006/relationships/slide" Target="slides/slide6.xml"/><Relationship Id="rId84" Type="http://schemas.openxmlformats.org/officeDocument/2006/relationships/slide" Target="slides/slide22.xml"/><Relationship Id="rId89" Type="http://schemas.openxmlformats.org/officeDocument/2006/relationships/slide" Target="slides/slide27.xml"/><Relationship Id="rId16" Type="http://schemas.openxmlformats.org/officeDocument/2006/relationships/slideMaster" Target="slideMasters/slideMaster16.xml"/><Relationship Id="rId107" Type="http://schemas.openxmlformats.org/officeDocument/2006/relationships/viewProps" Target="viewProps.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 Target="slides/slide12.xml"/><Relationship Id="rId79" Type="http://schemas.openxmlformats.org/officeDocument/2006/relationships/slide" Target="slides/slide17.xml"/><Relationship Id="rId102" Type="http://schemas.openxmlformats.org/officeDocument/2006/relationships/slide" Target="slides/slide40.xml"/><Relationship Id="rId5" Type="http://schemas.openxmlformats.org/officeDocument/2006/relationships/slideMaster" Target="slideMasters/slideMaster5.xml"/><Relationship Id="rId90" Type="http://schemas.openxmlformats.org/officeDocument/2006/relationships/slide" Target="slides/slide28.xml"/><Relationship Id="rId95" Type="http://schemas.openxmlformats.org/officeDocument/2006/relationships/slide" Target="slides/slide33.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 Target="slides/slide2.xml"/><Relationship Id="rId69" Type="http://schemas.openxmlformats.org/officeDocument/2006/relationships/slide" Target="slides/slide7.xml"/><Relationship Id="rId80" Type="http://schemas.openxmlformats.org/officeDocument/2006/relationships/slide" Target="slides/slide18.xml"/><Relationship Id="rId85" Type="http://schemas.openxmlformats.org/officeDocument/2006/relationships/slide" Target="slides/slide2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41.xml"/><Relationship Id="rId108" Type="http://schemas.openxmlformats.org/officeDocument/2006/relationships/theme" Target="theme/theme1.xml"/><Relationship Id="rId54" Type="http://schemas.openxmlformats.org/officeDocument/2006/relationships/slideMaster" Target="slideMasters/slideMaster54.xml"/><Relationship Id="rId70" Type="http://schemas.openxmlformats.org/officeDocument/2006/relationships/slide" Target="slides/slide8.xml"/><Relationship Id="rId75" Type="http://schemas.openxmlformats.org/officeDocument/2006/relationships/slide" Target="slides/slide13.xml"/><Relationship Id="rId91" Type="http://schemas.openxmlformats.org/officeDocument/2006/relationships/slide" Target="slides/slide29.xml"/><Relationship Id="rId96"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 Target="slides/slide3.xml"/><Relationship Id="rId73" Type="http://schemas.openxmlformats.org/officeDocument/2006/relationships/slide" Target="slides/slide11.xml"/><Relationship Id="rId78" Type="http://schemas.openxmlformats.org/officeDocument/2006/relationships/slide" Target="slides/slide16.xml"/><Relationship Id="rId81" Type="http://schemas.openxmlformats.org/officeDocument/2006/relationships/slide" Target="slides/slide19.xml"/><Relationship Id="rId86" Type="http://schemas.openxmlformats.org/officeDocument/2006/relationships/slide" Target="slides/slide24.xml"/><Relationship Id="rId94" Type="http://schemas.openxmlformats.org/officeDocument/2006/relationships/slide" Target="slides/slide32.xml"/><Relationship Id="rId99" Type="http://schemas.openxmlformats.org/officeDocument/2006/relationships/slide" Target="slides/slide37.xml"/><Relationship Id="rId101"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tableStyles" Target="tableStyles.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14.xml"/><Relationship Id="rId97" Type="http://schemas.openxmlformats.org/officeDocument/2006/relationships/slide" Target="slides/slide35.xml"/><Relationship Id="rId104" Type="http://schemas.openxmlformats.org/officeDocument/2006/relationships/slide" Target="slides/slide42.xml"/><Relationship Id="rId7" Type="http://schemas.openxmlformats.org/officeDocument/2006/relationships/slideMaster" Target="slideMasters/slideMaster7.xml"/><Relationship Id="rId71" Type="http://schemas.openxmlformats.org/officeDocument/2006/relationships/slide" Target="slides/slide9.xml"/><Relationship Id="rId92" Type="http://schemas.openxmlformats.org/officeDocument/2006/relationships/slide" Target="slides/slide3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4.xml"/><Relationship Id="rId87" Type="http://schemas.openxmlformats.org/officeDocument/2006/relationships/slide" Target="slides/slide25.xml"/><Relationship Id="rId61" Type="http://schemas.openxmlformats.org/officeDocument/2006/relationships/slideMaster" Target="slideMasters/slideMaster61.xml"/><Relationship Id="rId82" Type="http://schemas.openxmlformats.org/officeDocument/2006/relationships/slide" Target="slides/slide2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15.xml"/><Relationship Id="rId100" Type="http://schemas.openxmlformats.org/officeDocument/2006/relationships/slide" Target="slides/slide38.xml"/><Relationship Id="rId105"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0.xml"/><Relationship Id="rId93" Type="http://schemas.openxmlformats.org/officeDocument/2006/relationships/slide" Target="slides/slide31.xml"/><Relationship Id="rId98" Type="http://schemas.openxmlformats.org/officeDocument/2006/relationships/slide" Target="slides/slide36.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5.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 Target="slides/slide21.xml"/><Relationship Id="rId88"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2987621" cy="460620"/>
          </a:xfrm>
          <a:prstGeom prst="rect">
            <a:avLst/>
          </a:prstGeom>
          <a:noFill/>
          <a:ln>
            <a:noFill/>
          </a:ln>
        </p:spPr>
        <p:txBody>
          <a:bodyPr lIns="91836" tIns="91836" rIns="91836" bIns="91836"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9257"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8515"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7772"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3703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96287"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55544"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14802"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74059"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05295" y="0"/>
            <a:ext cx="2987621" cy="460620"/>
          </a:xfrm>
          <a:prstGeom prst="rect">
            <a:avLst/>
          </a:prstGeom>
          <a:noFill/>
          <a:ln>
            <a:noFill/>
          </a:ln>
        </p:spPr>
        <p:txBody>
          <a:bodyPr lIns="91836" tIns="91836" rIns="91836" bIns="91836"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9257"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8515"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7772"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3703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96287"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55544"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14802"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74059"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9452" y="4418122"/>
            <a:ext cx="5515609" cy="3614827"/>
          </a:xfrm>
          <a:prstGeom prst="rect">
            <a:avLst/>
          </a:prstGeom>
          <a:noFill/>
          <a:ln>
            <a:noFill/>
          </a:ln>
        </p:spPr>
        <p:txBody>
          <a:bodyPr lIns="91836" tIns="91836" rIns="91836" bIns="91836"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719895"/>
            <a:ext cx="2987621" cy="460617"/>
          </a:xfrm>
          <a:prstGeom prst="rect">
            <a:avLst/>
          </a:prstGeom>
          <a:noFill/>
          <a:ln>
            <a:noFill/>
          </a:ln>
        </p:spPr>
        <p:txBody>
          <a:bodyPr lIns="91836" tIns="91836" rIns="91836" bIns="91836"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9257"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8515"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7772"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3703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96287"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55544"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14802"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74059"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05295" y="8719895"/>
            <a:ext cx="2987621" cy="460617"/>
          </a:xfrm>
          <a:prstGeom prst="rect">
            <a:avLst/>
          </a:prstGeom>
          <a:noFill/>
          <a:ln>
            <a:noFill/>
          </a:ln>
        </p:spPr>
        <p:txBody>
          <a:bodyPr lIns="91836" tIns="45906" rIns="91836" bIns="45906" anchor="b" anchorCtr="0">
            <a:noAutofit/>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6725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9" name="Shape 309"/>
          <p:cNvSpPr txBox="1">
            <a:spLocks noGrp="1"/>
          </p:cNvSpPr>
          <p:nvPr>
            <p:ph type="body" idx="1"/>
          </p:nvPr>
        </p:nvSpPr>
        <p:spPr>
          <a:xfrm>
            <a:off x="689452" y="4418122"/>
            <a:ext cx="5515609" cy="3614977"/>
          </a:xfrm>
          <a:prstGeom prst="rect">
            <a:avLst/>
          </a:prstGeom>
          <a:noFill/>
          <a:ln>
            <a:noFill/>
          </a:ln>
        </p:spPr>
        <p:txBody>
          <a:bodyPr lIns="91836" tIns="91836" rIns="91836" bIns="91836" anchor="t" anchorCtr="0">
            <a:noAutofit/>
          </a:bodyPr>
          <a:lstStyle/>
          <a:p>
            <a:pPr>
              <a:buSzPct val="25000"/>
            </a:pPr>
            <a:endParaRPr/>
          </a:p>
        </p:txBody>
      </p:sp>
      <p:sp>
        <p:nvSpPr>
          <p:cNvPr id="310" name="Shape 310"/>
          <p:cNvSpPr txBox="1">
            <a:spLocks noGrp="1"/>
          </p:cNvSpPr>
          <p:nvPr>
            <p:ph type="sldNum" idx="12"/>
          </p:nvPr>
        </p:nvSpPr>
        <p:spPr>
          <a:xfrm>
            <a:off x="3905295" y="8719894"/>
            <a:ext cx="2987621" cy="460531"/>
          </a:xfrm>
          <a:prstGeom prst="rect">
            <a:avLst/>
          </a:prstGeom>
          <a:noFill/>
          <a:ln>
            <a:noFill/>
          </a:ln>
        </p:spPr>
        <p:txBody>
          <a:bodyPr lIns="91836" tIns="45906" rIns="91836" bIns="45906" anchor="b" anchorCtr="0">
            <a:noAutofit/>
          </a:bodyPr>
          <a:lstStyle/>
          <a:p>
            <a:pPr>
              <a:buClr>
                <a:srgbClr val="000000"/>
              </a:buClr>
              <a:buSzPct val="25000"/>
            </a:pPr>
            <a:fld id="{00000000-1234-1234-1234-123412341234}" type="slidenum">
              <a:rPr lang="en-US"/>
              <a:pPr>
                <a:buClr>
                  <a:srgbClr val="000000"/>
                </a:buClr>
                <a:buSzPct val="25000"/>
              </a:pPr>
              <a:t>1</a:t>
            </a:fld>
            <a:endParaRPr lang="en-US"/>
          </a:p>
        </p:txBody>
      </p:sp>
    </p:spTree>
    <p:extLst>
      <p:ext uri="{BB962C8B-B14F-4D97-AF65-F5344CB8AC3E}">
        <p14:creationId xmlns:p14="http://schemas.microsoft.com/office/powerpoint/2010/main" val="3244679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9452" y="4418122"/>
            <a:ext cx="5515609" cy="3614977"/>
          </a:xfrm>
          <a:prstGeom prst="rect">
            <a:avLst/>
          </a:prstGeom>
          <a:noFill/>
          <a:ln>
            <a:noFill/>
          </a:ln>
        </p:spPr>
        <p:txBody>
          <a:bodyPr lIns="91836" tIns="45906" rIns="91836" bIns="45906" anchor="t" anchorCtr="0">
            <a:noAutofit/>
          </a:bodyPr>
          <a:lstStyle/>
          <a:p>
            <a:pPr>
              <a:buSzPct val="25000"/>
            </a:pPr>
            <a:endParaRPr/>
          </a:p>
        </p:txBody>
      </p:sp>
      <p:sp>
        <p:nvSpPr>
          <p:cNvPr id="327" name="Shape 327"/>
          <p:cNvSpPr txBox="1">
            <a:spLocks noGrp="1"/>
          </p:cNvSpPr>
          <p:nvPr>
            <p:ph type="sldNum" idx="12"/>
          </p:nvPr>
        </p:nvSpPr>
        <p:spPr>
          <a:xfrm>
            <a:off x="3905295" y="8719894"/>
            <a:ext cx="2987621" cy="460531"/>
          </a:xfrm>
          <a:prstGeom prst="rect">
            <a:avLst/>
          </a:prstGeom>
          <a:noFill/>
          <a:ln>
            <a:noFill/>
          </a:ln>
        </p:spPr>
        <p:txBody>
          <a:bodyPr lIns="91836" tIns="45906" rIns="91836" bIns="4590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5991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9452" y="4418122"/>
            <a:ext cx="5515609" cy="3614977"/>
          </a:xfrm>
          <a:prstGeom prst="rect">
            <a:avLst/>
          </a:prstGeom>
          <a:noFill/>
          <a:ln>
            <a:noFill/>
          </a:ln>
        </p:spPr>
        <p:txBody>
          <a:bodyPr lIns="91836" tIns="45906" rIns="91836" bIns="45906" anchor="t" anchorCtr="0">
            <a:noAutofit/>
          </a:bodyPr>
          <a:lstStyle/>
          <a:p>
            <a:pPr>
              <a:buSzPct val="25000"/>
            </a:pPr>
            <a:endParaRPr/>
          </a:p>
        </p:txBody>
      </p:sp>
      <p:sp>
        <p:nvSpPr>
          <p:cNvPr id="327" name="Shape 327"/>
          <p:cNvSpPr txBox="1">
            <a:spLocks noGrp="1"/>
          </p:cNvSpPr>
          <p:nvPr>
            <p:ph type="sldNum" idx="12"/>
          </p:nvPr>
        </p:nvSpPr>
        <p:spPr>
          <a:xfrm>
            <a:off x="3905295" y="8719894"/>
            <a:ext cx="2987621" cy="460531"/>
          </a:xfrm>
          <a:prstGeom prst="rect">
            <a:avLst/>
          </a:prstGeom>
          <a:noFill/>
          <a:ln>
            <a:noFill/>
          </a:ln>
        </p:spPr>
        <p:txBody>
          <a:bodyPr lIns="91836" tIns="45906" rIns="91836" bIns="4590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2835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9452" y="4418122"/>
            <a:ext cx="5515609" cy="3614977"/>
          </a:xfrm>
          <a:prstGeom prst="rect">
            <a:avLst/>
          </a:prstGeom>
          <a:noFill/>
          <a:ln>
            <a:noFill/>
          </a:ln>
        </p:spPr>
        <p:txBody>
          <a:bodyPr lIns="91836" tIns="45906" rIns="91836" bIns="45906" anchor="t" anchorCtr="0">
            <a:noAutofit/>
          </a:bodyPr>
          <a:lstStyle/>
          <a:p>
            <a:pPr>
              <a:buSzPct val="25000"/>
            </a:pPr>
            <a:endParaRPr/>
          </a:p>
        </p:txBody>
      </p:sp>
      <p:sp>
        <p:nvSpPr>
          <p:cNvPr id="327" name="Shape 327"/>
          <p:cNvSpPr txBox="1">
            <a:spLocks noGrp="1"/>
          </p:cNvSpPr>
          <p:nvPr>
            <p:ph type="sldNum" idx="12"/>
          </p:nvPr>
        </p:nvSpPr>
        <p:spPr>
          <a:xfrm>
            <a:off x="3905295" y="8719894"/>
            <a:ext cx="2987621" cy="460531"/>
          </a:xfrm>
          <a:prstGeom prst="rect">
            <a:avLst/>
          </a:prstGeom>
          <a:noFill/>
          <a:ln>
            <a:noFill/>
          </a:ln>
        </p:spPr>
        <p:txBody>
          <a:bodyPr lIns="91836" tIns="45906" rIns="91836" bIns="4590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1211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9452" y="4418122"/>
            <a:ext cx="5515609" cy="3614977"/>
          </a:xfrm>
          <a:prstGeom prst="rect">
            <a:avLst/>
          </a:prstGeom>
          <a:noFill/>
          <a:ln>
            <a:noFill/>
          </a:ln>
        </p:spPr>
        <p:txBody>
          <a:bodyPr lIns="91836" tIns="45906" rIns="91836" bIns="45906" anchor="t" anchorCtr="0">
            <a:noAutofit/>
          </a:bodyPr>
          <a:lstStyle/>
          <a:p>
            <a:pPr>
              <a:buSzPct val="25000"/>
            </a:pPr>
            <a:endParaRPr/>
          </a:p>
        </p:txBody>
      </p:sp>
      <p:sp>
        <p:nvSpPr>
          <p:cNvPr id="327" name="Shape 327"/>
          <p:cNvSpPr txBox="1">
            <a:spLocks noGrp="1"/>
          </p:cNvSpPr>
          <p:nvPr>
            <p:ph type="sldNum" idx="12"/>
          </p:nvPr>
        </p:nvSpPr>
        <p:spPr>
          <a:xfrm>
            <a:off x="3905295" y="8719894"/>
            <a:ext cx="2987621" cy="460531"/>
          </a:xfrm>
          <a:prstGeom prst="rect">
            <a:avLst/>
          </a:prstGeom>
          <a:noFill/>
          <a:ln>
            <a:noFill/>
          </a:ln>
        </p:spPr>
        <p:txBody>
          <a:bodyPr lIns="91836" tIns="45906" rIns="91836" bIns="4590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077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9452" y="4418122"/>
            <a:ext cx="5515609" cy="3614977"/>
          </a:xfrm>
          <a:prstGeom prst="rect">
            <a:avLst/>
          </a:prstGeom>
          <a:noFill/>
          <a:ln>
            <a:noFill/>
          </a:ln>
        </p:spPr>
        <p:txBody>
          <a:bodyPr lIns="91836" tIns="45906" rIns="91836" bIns="45906" anchor="t" anchorCtr="0">
            <a:noAutofit/>
          </a:bodyPr>
          <a:lstStyle/>
          <a:p>
            <a:pPr>
              <a:buSzPct val="25000"/>
            </a:pPr>
            <a:endParaRPr/>
          </a:p>
        </p:txBody>
      </p:sp>
      <p:sp>
        <p:nvSpPr>
          <p:cNvPr id="327" name="Shape 327"/>
          <p:cNvSpPr txBox="1">
            <a:spLocks noGrp="1"/>
          </p:cNvSpPr>
          <p:nvPr>
            <p:ph type="sldNum" idx="12"/>
          </p:nvPr>
        </p:nvSpPr>
        <p:spPr>
          <a:xfrm>
            <a:off x="3905295" y="8719894"/>
            <a:ext cx="2987621" cy="460531"/>
          </a:xfrm>
          <a:prstGeom prst="rect">
            <a:avLst/>
          </a:prstGeom>
          <a:noFill/>
          <a:ln>
            <a:noFill/>
          </a:ln>
        </p:spPr>
        <p:txBody>
          <a:bodyPr lIns="91836" tIns="45906" rIns="91836" bIns="4590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9912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9452" y="4418122"/>
            <a:ext cx="5515609" cy="3614977"/>
          </a:xfrm>
          <a:prstGeom prst="rect">
            <a:avLst/>
          </a:prstGeom>
          <a:noFill/>
          <a:ln>
            <a:noFill/>
          </a:ln>
        </p:spPr>
        <p:txBody>
          <a:bodyPr lIns="91836" tIns="45906" rIns="91836" bIns="45906" anchor="t" anchorCtr="0">
            <a:noAutofit/>
          </a:bodyPr>
          <a:lstStyle/>
          <a:p>
            <a:pPr>
              <a:buSzPct val="25000"/>
            </a:pPr>
            <a:endParaRPr/>
          </a:p>
        </p:txBody>
      </p:sp>
      <p:sp>
        <p:nvSpPr>
          <p:cNvPr id="327" name="Shape 327"/>
          <p:cNvSpPr txBox="1">
            <a:spLocks noGrp="1"/>
          </p:cNvSpPr>
          <p:nvPr>
            <p:ph type="sldNum" idx="12"/>
          </p:nvPr>
        </p:nvSpPr>
        <p:spPr>
          <a:xfrm>
            <a:off x="3905295" y="8719894"/>
            <a:ext cx="2987621" cy="460531"/>
          </a:xfrm>
          <a:prstGeom prst="rect">
            <a:avLst/>
          </a:prstGeom>
          <a:noFill/>
          <a:ln>
            <a:noFill/>
          </a:ln>
        </p:spPr>
        <p:txBody>
          <a:bodyPr lIns="91836" tIns="45906" rIns="91836" bIns="4590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8486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9452" y="4418122"/>
            <a:ext cx="5515609" cy="3614977"/>
          </a:xfrm>
          <a:prstGeom prst="rect">
            <a:avLst/>
          </a:prstGeom>
          <a:noFill/>
          <a:ln>
            <a:noFill/>
          </a:ln>
        </p:spPr>
        <p:txBody>
          <a:bodyPr lIns="91836" tIns="45906" rIns="91836" bIns="45906" anchor="t" anchorCtr="0">
            <a:noAutofit/>
          </a:bodyPr>
          <a:lstStyle/>
          <a:p>
            <a:pPr>
              <a:buSzPct val="25000"/>
            </a:pPr>
            <a:endParaRPr/>
          </a:p>
        </p:txBody>
      </p:sp>
      <p:sp>
        <p:nvSpPr>
          <p:cNvPr id="327" name="Shape 327"/>
          <p:cNvSpPr txBox="1">
            <a:spLocks noGrp="1"/>
          </p:cNvSpPr>
          <p:nvPr>
            <p:ph type="sldNum" idx="12"/>
          </p:nvPr>
        </p:nvSpPr>
        <p:spPr>
          <a:xfrm>
            <a:off x="3905295" y="8719894"/>
            <a:ext cx="2987621" cy="460531"/>
          </a:xfrm>
          <a:prstGeom prst="rect">
            <a:avLst/>
          </a:prstGeom>
          <a:noFill/>
          <a:ln>
            <a:noFill/>
          </a:ln>
        </p:spPr>
        <p:txBody>
          <a:bodyPr lIns="91836" tIns="45906" rIns="91836" bIns="4590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7178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9452" y="4418122"/>
            <a:ext cx="5515609" cy="3614977"/>
          </a:xfrm>
          <a:prstGeom prst="rect">
            <a:avLst/>
          </a:prstGeom>
          <a:noFill/>
          <a:ln>
            <a:noFill/>
          </a:ln>
        </p:spPr>
        <p:txBody>
          <a:bodyPr lIns="91836" tIns="45906" rIns="91836" bIns="45906" anchor="t" anchorCtr="0">
            <a:noAutofit/>
          </a:bodyPr>
          <a:lstStyle/>
          <a:p>
            <a:pPr>
              <a:buSzPct val="25000"/>
            </a:pPr>
            <a:endParaRPr/>
          </a:p>
        </p:txBody>
      </p:sp>
      <p:sp>
        <p:nvSpPr>
          <p:cNvPr id="327" name="Shape 327"/>
          <p:cNvSpPr txBox="1">
            <a:spLocks noGrp="1"/>
          </p:cNvSpPr>
          <p:nvPr>
            <p:ph type="sldNum" idx="12"/>
          </p:nvPr>
        </p:nvSpPr>
        <p:spPr>
          <a:xfrm>
            <a:off x="3905295" y="8719894"/>
            <a:ext cx="2987621" cy="460531"/>
          </a:xfrm>
          <a:prstGeom prst="rect">
            <a:avLst/>
          </a:prstGeom>
          <a:noFill/>
          <a:ln>
            <a:noFill/>
          </a:ln>
        </p:spPr>
        <p:txBody>
          <a:bodyPr lIns="91836" tIns="45906" rIns="91836" bIns="4590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2850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9452" y="4418122"/>
            <a:ext cx="5515609" cy="3614977"/>
          </a:xfrm>
          <a:prstGeom prst="rect">
            <a:avLst/>
          </a:prstGeom>
          <a:noFill/>
          <a:ln>
            <a:noFill/>
          </a:ln>
        </p:spPr>
        <p:txBody>
          <a:bodyPr lIns="91836" tIns="45906" rIns="91836" bIns="45906" anchor="t" anchorCtr="0">
            <a:noAutofit/>
          </a:bodyPr>
          <a:lstStyle/>
          <a:p>
            <a:pPr>
              <a:buSzPct val="25000"/>
            </a:pPr>
            <a:endParaRPr/>
          </a:p>
        </p:txBody>
      </p:sp>
      <p:sp>
        <p:nvSpPr>
          <p:cNvPr id="327" name="Shape 327"/>
          <p:cNvSpPr txBox="1">
            <a:spLocks noGrp="1"/>
          </p:cNvSpPr>
          <p:nvPr>
            <p:ph type="sldNum" idx="12"/>
          </p:nvPr>
        </p:nvSpPr>
        <p:spPr>
          <a:xfrm>
            <a:off x="3905295" y="8719894"/>
            <a:ext cx="2987621" cy="460531"/>
          </a:xfrm>
          <a:prstGeom prst="rect">
            <a:avLst/>
          </a:prstGeom>
          <a:noFill/>
          <a:ln>
            <a:noFill/>
          </a:ln>
        </p:spPr>
        <p:txBody>
          <a:bodyPr lIns="91836" tIns="45906" rIns="91836" bIns="4590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467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9452" y="4418122"/>
            <a:ext cx="5515609" cy="3614977"/>
          </a:xfrm>
          <a:prstGeom prst="rect">
            <a:avLst/>
          </a:prstGeom>
          <a:noFill/>
          <a:ln>
            <a:noFill/>
          </a:ln>
        </p:spPr>
        <p:txBody>
          <a:bodyPr lIns="91836" tIns="45906" rIns="91836" bIns="45906" anchor="t" anchorCtr="0">
            <a:noAutofit/>
          </a:bodyPr>
          <a:lstStyle/>
          <a:p>
            <a:pPr>
              <a:buSzPct val="25000"/>
            </a:pPr>
            <a:endParaRPr/>
          </a:p>
        </p:txBody>
      </p:sp>
      <p:sp>
        <p:nvSpPr>
          <p:cNvPr id="327" name="Shape 327"/>
          <p:cNvSpPr txBox="1">
            <a:spLocks noGrp="1"/>
          </p:cNvSpPr>
          <p:nvPr>
            <p:ph type="sldNum" idx="12"/>
          </p:nvPr>
        </p:nvSpPr>
        <p:spPr>
          <a:xfrm>
            <a:off x="3905295" y="8719894"/>
            <a:ext cx="2987621" cy="460531"/>
          </a:xfrm>
          <a:prstGeom prst="rect">
            <a:avLst/>
          </a:prstGeom>
          <a:noFill/>
          <a:ln>
            <a:noFill/>
          </a:ln>
        </p:spPr>
        <p:txBody>
          <a:bodyPr lIns="91836" tIns="45906" rIns="91836" bIns="4590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698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9197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9452" y="4418122"/>
            <a:ext cx="5515609" cy="3614977"/>
          </a:xfrm>
          <a:prstGeom prst="rect">
            <a:avLst/>
          </a:prstGeom>
          <a:noFill/>
          <a:ln>
            <a:noFill/>
          </a:ln>
        </p:spPr>
        <p:txBody>
          <a:bodyPr lIns="91836" tIns="45906" rIns="91836" bIns="45906" anchor="t" anchorCtr="0">
            <a:noAutofit/>
          </a:bodyPr>
          <a:lstStyle/>
          <a:p>
            <a:pPr>
              <a:buSzPct val="25000"/>
            </a:pPr>
            <a:endParaRPr/>
          </a:p>
        </p:txBody>
      </p:sp>
      <p:sp>
        <p:nvSpPr>
          <p:cNvPr id="327" name="Shape 327"/>
          <p:cNvSpPr txBox="1">
            <a:spLocks noGrp="1"/>
          </p:cNvSpPr>
          <p:nvPr>
            <p:ph type="sldNum" idx="12"/>
          </p:nvPr>
        </p:nvSpPr>
        <p:spPr>
          <a:xfrm>
            <a:off x="3905295" y="8719894"/>
            <a:ext cx="2987621" cy="460531"/>
          </a:xfrm>
          <a:prstGeom prst="rect">
            <a:avLst/>
          </a:prstGeom>
          <a:noFill/>
          <a:ln>
            <a:noFill/>
          </a:ln>
        </p:spPr>
        <p:txBody>
          <a:bodyPr lIns="91836" tIns="45906" rIns="91836" bIns="4590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25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6280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29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8788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9452" y="4360744"/>
            <a:ext cx="5515609" cy="4131231"/>
          </a:xfrm>
          <a:prstGeom prst="rect">
            <a:avLst/>
          </a:prstGeom>
        </p:spPr>
        <p:txBody>
          <a:bodyPr lIns="91836" tIns="91836" rIns="91836" bIns="91836" anchor="t" anchorCtr="0">
            <a:noAutofit/>
          </a:bodyPr>
          <a:lstStyle/>
          <a:p>
            <a:endParaRPr dirty="0"/>
          </a:p>
        </p:txBody>
      </p:sp>
      <p:sp>
        <p:nvSpPr>
          <p:cNvPr id="198" name="Shape 198"/>
          <p:cNvSpPr>
            <a:spLocks noGrp="1" noRot="1" noChangeAspect="1"/>
          </p:cNvSpPr>
          <p:nvPr>
            <p:ph type="sldImg" idx="2"/>
          </p:nvPr>
        </p:nvSpPr>
        <p:spPr>
          <a:xfrm>
            <a:off x="1152525" y="688975"/>
            <a:ext cx="4589463" cy="3441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6358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9452" y="4360744"/>
            <a:ext cx="5515609" cy="4131231"/>
          </a:xfrm>
          <a:prstGeom prst="rect">
            <a:avLst/>
          </a:prstGeom>
        </p:spPr>
        <p:txBody>
          <a:bodyPr lIns="91836" tIns="91836" rIns="91836" bIns="91836" anchor="t" anchorCtr="0">
            <a:noAutofit/>
          </a:bodyPr>
          <a:lstStyle/>
          <a:p>
            <a:endParaRPr dirty="0"/>
          </a:p>
        </p:txBody>
      </p:sp>
      <p:sp>
        <p:nvSpPr>
          <p:cNvPr id="198" name="Shape 198"/>
          <p:cNvSpPr>
            <a:spLocks noGrp="1" noRot="1" noChangeAspect="1"/>
          </p:cNvSpPr>
          <p:nvPr>
            <p:ph type="sldImg" idx="2"/>
          </p:nvPr>
        </p:nvSpPr>
        <p:spPr>
          <a:xfrm>
            <a:off x="1152525" y="688975"/>
            <a:ext cx="4589463" cy="3441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0845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solidFill>
                  <a:prstClr val="black"/>
                </a:solidFill>
                <a:latin typeface="Calibri"/>
              </a:rPr>
              <a:pPr/>
              <a:t>36</a:t>
            </a:fld>
            <a:endParaRPr lang="en-US" dirty="0">
              <a:solidFill>
                <a:prstClr val="black"/>
              </a:solidFill>
              <a:latin typeface="Calibri"/>
            </a:endParaRPr>
          </a:p>
        </p:txBody>
      </p:sp>
    </p:spTree>
    <p:extLst>
      <p:ext uri="{BB962C8B-B14F-4D97-AF65-F5344CB8AC3E}">
        <p14:creationId xmlns:p14="http://schemas.microsoft.com/office/powerpoint/2010/main" val="1361462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9452" y="4418122"/>
            <a:ext cx="5515609" cy="3614977"/>
          </a:xfrm>
          <a:prstGeom prst="rect">
            <a:avLst/>
          </a:prstGeom>
          <a:noFill/>
          <a:ln>
            <a:noFill/>
          </a:ln>
        </p:spPr>
        <p:txBody>
          <a:bodyPr lIns="91836" tIns="45906" rIns="91836" bIns="45906" anchor="t" anchorCtr="0">
            <a:noAutofit/>
          </a:bodyPr>
          <a:lstStyle/>
          <a:p>
            <a:pPr>
              <a:buSzPct val="25000"/>
            </a:pPr>
            <a:endParaRPr dirty="0"/>
          </a:p>
        </p:txBody>
      </p:sp>
      <p:sp>
        <p:nvSpPr>
          <p:cNvPr id="327" name="Shape 327"/>
          <p:cNvSpPr txBox="1">
            <a:spLocks noGrp="1"/>
          </p:cNvSpPr>
          <p:nvPr>
            <p:ph type="sldNum" idx="12"/>
          </p:nvPr>
        </p:nvSpPr>
        <p:spPr>
          <a:xfrm>
            <a:off x="3905295" y="8719894"/>
            <a:ext cx="2987621" cy="460531"/>
          </a:xfrm>
          <a:prstGeom prst="rect">
            <a:avLst/>
          </a:prstGeom>
          <a:noFill/>
          <a:ln>
            <a:noFill/>
          </a:ln>
        </p:spPr>
        <p:txBody>
          <a:bodyPr lIns="91836" tIns="45906" rIns="91836" bIns="4590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37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9755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38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6540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Shape 947"/>
          <p:cNvSpPr txBox="1">
            <a:spLocks noGrp="1"/>
          </p:cNvSpPr>
          <p:nvPr>
            <p:ph type="body" idx="1"/>
          </p:nvPr>
        </p:nvSpPr>
        <p:spPr>
          <a:xfrm>
            <a:off x="689452" y="4418122"/>
            <a:ext cx="5515609" cy="3614827"/>
          </a:xfrm>
          <a:prstGeom prst="rect">
            <a:avLst/>
          </a:prstGeom>
          <a:noFill/>
          <a:ln>
            <a:noFill/>
          </a:ln>
        </p:spPr>
        <p:txBody>
          <a:bodyPr lIns="91836" tIns="91836" rIns="91836" bIns="91836" anchor="t" anchorCtr="0">
            <a:noAutofit/>
          </a:bodyPr>
          <a:lstStyle/>
          <a:p>
            <a:pPr>
              <a:buSzPct val="25000"/>
            </a:pPr>
            <a:endParaRPr lang="en-US" dirty="0"/>
          </a:p>
        </p:txBody>
      </p:sp>
      <p:sp>
        <p:nvSpPr>
          <p:cNvPr id="948" name="Shape 948"/>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60728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9452" y="4418122"/>
            <a:ext cx="5515609" cy="3614827"/>
          </a:xfrm>
          <a:prstGeom prst="rect">
            <a:avLst/>
          </a:prstGeom>
          <a:noFill/>
          <a:ln>
            <a:noFill/>
          </a:ln>
        </p:spPr>
        <p:txBody>
          <a:bodyPr lIns="91836" tIns="45906" rIns="91836" bIns="45906" anchor="t" anchorCtr="0">
            <a:noAutofit/>
          </a:bodyPr>
          <a:lstStyle/>
          <a:p>
            <a:pPr>
              <a:buSzPct val="25000"/>
            </a:pPr>
            <a:endParaRPr dirty="0"/>
          </a:p>
        </p:txBody>
      </p:sp>
      <p:sp>
        <p:nvSpPr>
          <p:cNvPr id="96" name="Shape 96"/>
          <p:cNvSpPr txBox="1">
            <a:spLocks noGrp="1"/>
          </p:cNvSpPr>
          <p:nvPr>
            <p:ph type="sldNum" idx="12"/>
          </p:nvPr>
        </p:nvSpPr>
        <p:spPr>
          <a:xfrm>
            <a:off x="3905295" y="8719894"/>
            <a:ext cx="2987621" cy="460618"/>
          </a:xfrm>
          <a:prstGeom prst="rect">
            <a:avLst/>
          </a:prstGeom>
          <a:noFill/>
          <a:ln>
            <a:noFill/>
          </a:ln>
        </p:spPr>
        <p:txBody>
          <a:bodyPr lIns="91836" tIns="45906" rIns="91836" bIns="4590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315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9452" y="4418122"/>
            <a:ext cx="5515609" cy="3614827"/>
          </a:xfrm>
          <a:prstGeom prst="rect">
            <a:avLst/>
          </a:prstGeom>
          <a:noFill/>
          <a:ln>
            <a:noFill/>
          </a:ln>
        </p:spPr>
        <p:txBody>
          <a:bodyPr lIns="91836" tIns="45906" rIns="91836" bIns="45906" anchor="t" anchorCtr="0">
            <a:noAutofit/>
          </a:bodyPr>
          <a:lstStyle/>
          <a:p>
            <a:pPr>
              <a:buSzPct val="25000"/>
            </a:pPr>
            <a:endParaRPr dirty="0"/>
          </a:p>
        </p:txBody>
      </p:sp>
      <p:sp>
        <p:nvSpPr>
          <p:cNvPr id="96" name="Shape 96"/>
          <p:cNvSpPr txBox="1">
            <a:spLocks noGrp="1"/>
          </p:cNvSpPr>
          <p:nvPr>
            <p:ph type="sldNum" idx="12"/>
          </p:nvPr>
        </p:nvSpPr>
        <p:spPr>
          <a:xfrm>
            <a:off x="3905295" y="8719894"/>
            <a:ext cx="2987621" cy="460618"/>
          </a:xfrm>
          <a:prstGeom prst="rect">
            <a:avLst/>
          </a:prstGeom>
          <a:noFill/>
          <a:ln>
            <a:noFill/>
          </a:ln>
        </p:spPr>
        <p:txBody>
          <a:bodyPr lIns="91836" tIns="45906" rIns="91836" bIns="4590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5293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9452" y="4418122"/>
            <a:ext cx="5515609" cy="3614827"/>
          </a:xfrm>
          <a:prstGeom prst="rect">
            <a:avLst/>
          </a:prstGeom>
          <a:noFill/>
          <a:ln>
            <a:noFill/>
          </a:ln>
        </p:spPr>
        <p:txBody>
          <a:bodyPr lIns="91836" tIns="45906" rIns="91836" bIns="45906" anchor="t" anchorCtr="0">
            <a:noAutofit/>
          </a:bodyPr>
          <a:lstStyle/>
          <a:p>
            <a:pPr>
              <a:buSzPct val="25000"/>
            </a:pPr>
            <a:endParaRPr dirty="0"/>
          </a:p>
        </p:txBody>
      </p:sp>
      <p:sp>
        <p:nvSpPr>
          <p:cNvPr id="96" name="Shape 96"/>
          <p:cNvSpPr txBox="1">
            <a:spLocks noGrp="1"/>
          </p:cNvSpPr>
          <p:nvPr>
            <p:ph type="sldNum" idx="12"/>
          </p:nvPr>
        </p:nvSpPr>
        <p:spPr>
          <a:xfrm>
            <a:off x="3905295" y="8719894"/>
            <a:ext cx="2987621" cy="460618"/>
          </a:xfrm>
          <a:prstGeom prst="rect">
            <a:avLst/>
          </a:prstGeom>
          <a:noFill/>
          <a:ln>
            <a:noFill/>
          </a:ln>
        </p:spPr>
        <p:txBody>
          <a:bodyPr lIns="91836" tIns="45906" rIns="91836" bIns="4590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285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1607835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9452" y="4418122"/>
            <a:ext cx="5515609" cy="3614977"/>
          </a:xfrm>
          <a:prstGeom prst="rect">
            <a:avLst/>
          </a:prstGeom>
          <a:noFill/>
          <a:ln>
            <a:noFill/>
          </a:ln>
        </p:spPr>
        <p:txBody>
          <a:bodyPr lIns="91836" tIns="45906" rIns="91836" bIns="45906" anchor="t" anchorCtr="0">
            <a:noAutofit/>
          </a:bodyPr>
          <a:lstStyle/>
          <a:p>
            <a:pPr>
              <a:buSzPct val="25000"/>
            </a:pPr>
            <a:endParaRPr/>
          </a:p>
        </p:txBody>
      </p:sp>
      <p:sp>
        <p:nvSpPr>
          <p:cNvPr id="327" name="Shape 327"/>
          <p:cNvSpPr txBox="1">
            <a:spLocks noGrp="1"/>
          </p:cNvSpPr>
          <p:nvPr>
            <p:ph type="sldNum" idx="12"/>
          </p:nvPr>
        </p:nvSpPr>
        <p:spPr>
          <a:xfrm>
            <a:off x="3905295" y="8719894"/>
            <a:ext cx="2987621" cy="460531"/>
          </a:xfrm>
          <a:prstGeom prst="rect">
            <a:avLst/>
          </a:prstGeom>
          <a:noFill/>
          <a:ln>
            <a:noFill/>
          </a:ln>
        </p:spPr>
        <p:txBody>
          <a:bodyPr lIns="91836" tIns="45906" rIns="91836" bIns="4590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0573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ctr" latinLnBrk="0" hangingPunct="1"/>
            <a:endParaRPr lang="en-US" dirty="0" smtClean="0"/>
          </a:p>
        </p:txBody>
      </p:sp>
      <p:sp>
        <p:nvSpPr>
          <p:cNvPr id="4" name="Slide Number Placeholder 3"/>
          <p:cNvSpPr>
            <a:spLocks noGrp="1"/>
          </p:cNvSpPr>
          <p:nvPr>
            <p:ph type="sldNum" sz="quarter" idx="10"/>
          </p:nvPr>
        </p:nvSpPr>
        <p:spPr/>
        <p:txBody>
          <a:bodyPr/>
          <a:lstStyle/>
          <a:p>
            <a:fld id="{1303C173-D336-4429-BE64-F6CFCEA9010A}" type="slidenum">
              <a:rPr lang="en-US" smtClean="0"/>
              <a:pPr/>
              <a:t>10</a:t>
            </a:fld>
            <a:endParaRPr lang="en-US" dirty="0"/>
          </a:p>
        </p:txBody>
      </p:sp>
    </p:spTree>
    <p:extLst>
      <p:ext uri="{BB962C8B-B14F-4D97-AF65-F5344CB8AC3E}">
        <p14:creationId xmlns:p14="http://schemas.microsoft.com/office/powerpoint/2010/main" val="2642771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9452" y="4418122"/>
            <a:ext cx="5515609" cy="3614977"/>
          </a:xfrm>
          <a:prstGeom prst="rect">
            <a:avLst/>
          </a:prstGeom>
          <a:noFill/>
          <a:ln>
            <a:noFill/>
          </a:ln>
        </p:spPr>
        <p:txBody>
          <a:bodyPr lIns="91836" tIns="45906" rIns="91836" bIns="45906" anchor="t" anchorCtr="0">
            <a:noAutofit/>
          </a:bodyPr>
          <a:lstStyle/>
          <a:p>
            <a:pPr>
              <a:buSzPct val="25000"/>
            </a:pPr>
            <a:endParaRPr/>
          </a:p>
        </p:txBody>
      </p:sp>
      <p:sp>
        <p:nvSpPr>
          <p:cNvPr id="327" name="Shape 327"/>
          <p:cNvSpPr txBox="1">
            <a:spLocks noGrp="1"/>
          </p:cNvSpPr>
          <p:nvPr>
            <p:ph type="sldNum" idx="12"/>
          </p:nvPr>
        </p:nvSpPr>
        <p:spPr>
          <a:xfrm>
            <a:off x="3905295" y="8719894"/>
            <a:ext cx="2987621" cy="460531"/>
          </a:xfrm>
          <a:prstGeom prst="rect">
            <a:avLst/>
          </a:prstGeom>
          <a:noFill/>
          <a:ln>
            <a:noFill/>
          </a:ln>
        </p:spPr>
        <p:txBody>
          <a:bodyPr lIns="91836" tIns="45906" rIns="91836" bIns="4590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6910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Main Title Slide">
    <p:bg>
      <p:bgPr>
        <a:blipFill rotWithShape="1">
          <a:blip r:embed="rId2">
            <a:alphaModFix/>
          </a:blip>
          <a:stretch>
            <a:fillRect/>
          </a:stretch>
        </a:blipFill>
        <a:effectLst/>
      </p:bgPr>
    </p:bg>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subTitle" idx="1"/>
          </p:nvPr>
        </p:nvSpPr>
        <p:spPr>
          <a:xfrm>
            <a:off x="1371602"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457200" y="6356353"/>
            <a:ext cx="2133599"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3124200" y="6356353"/>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40632" y="6356350"/>
            <a:ext cx="914400" cy="365125"/>
          </a:xfrm>
        </p:spPr>
        <p:txBody>
          <a:bodyPr/>
          <a:lstStyle>
            <a:lvl1pPr>
              <a:defRPr smtClean="0"/>
            </a:lvl1pPr>
          </a:lstStyle>
          <a:p>
            <a:endParaRPr lang="en-US" altLang="en-US" dirty="0">
              <a:solidFill>
                <a:prstClr val="white"/>
              </a:solidFill>
            </a:endParaRPr>
          </a:p>
        </p:txBody>
      </p:sp>
      <p:sp>
        <p:nvSpPr>
          <p:cNvPr id="6" name="Slide Number Placeholder 5"/>
          <p:cNvSpPr>
            <a:spLocks noGrp="1"/>
          </p:cNvSpPr>
          <p:nvPr>
            <p:ph type="sldNum" sz="quarter" idx="12"/>
          </p:nvPr>
        </p:nvSpPr>
        <p:spPr/>
        <p:txBody>
          <a:bodyPr/>
          <a:lstStyle>
            <a:lvl1pPr>
              <a:defRPr>
                <a:latin typeface="+mn-lt"/>
              </a:defRPr>
            </a:lvl1pPr>
          </a:lstStyle>
          <a:p>
            <a:fld id="{615ADB79-25D6-47C0-AB51-22A13A0BBB50}" type="slidenum">
              <a:rPr lang="en-US" altLang="en-US" smtClean="0">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3333841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endParaRPr lang="en-US" alt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3633846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564350" y="288575"/>
            <a:ext cx="5961300" cy="8537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FFFF"/>
              </a:buClr>
              <a:buFont typeface="Arial"/>
              <a:buNone/>
              <a:defRPr sz="2800" b="0" i="0" u="none" strike="noStrike" cap="none">
                <a:solidFill>
                  <a:srgbClr val="FFFFFF"/>
                </a:solidFill>
                <a:latin typeface="Arial"/>
                <a:ea typeface="Arial"/>
                <a:cs typeface="Arial"/>
                <a:sym typeface="Arial"/>
              </a:defRPr>
            </a:lvl1pPr>
            <a:lvl2pPr lvl="1" indent="0">
              <a:spcBef>
                <a:spcPts val="0"/>
              </a:spcBef>
              <a:buClr>
                <a:srgbClr val="FFFFFF"/>
              </a:buClr>
              <a:buFont typeface="Arial"/>
              <a:buNone/>
              <a:defRPr sz="2800">
                <a:solidFill>
                  <a:srgbClr val="FFFFFF"/>
                </a:solidFill>
              </a:defRPr>
            </a:lvl2pPr>
            <a:lvl3pPr lvl="2" indent="0">
              <a:spcBef>
                <a:spcPts val="0"/>
              </a:spcBef>
              <a:buClr>
                <a:srgbClr val="FFFFFF"/>
              </a:buClr>
              <a:buFont typeface="Arial"/>
              <a:buNone/>
              <a:defRPr sz="2800">
                <a:solidFill>
                  <a:srgbClr val="FFFFFF"/>
                </a:solidFill>
              </a:defRPr>
            </a:lvl3pPr>
            <a:lvl4pPr lvl="3" indent="0">
              <a:spcBef>
                <a:spcPts val="0"/>
              </a:spcBef>
              <a:buClr>
                <a:srgbClr val="FFFFFF"/>
              </a:buClr>
              <a:buFont typeface="Arial"/>
              <a:buNone/>
              <a:defRPr sz="2800">
                <a:solidFill>
                  <a:srgbClr val="FFFFFF"/>
                </a:solidFill>
              </a:defRPr>
            </a:lvl4pPr>
            <a:lvl5pPr lvl="4" indent="0">
              <a:spcBef>
                <a:spcPts val="0"/>
              </a:spcBef>
              <a:buClr>
                <a:srgbClr val="FFFFFF"/>
              </a:buClr>
              <a:buFont typeface="Arial"/>
              <a:buNone/>
              <a:defRPr sz="2800">
                <a:solidFill>
                  <a:srgbClr val="FFFFFF"/>
                </a:solidFill>
              </a:defRPr>
            </a:lvl5pPr>
            <a:lvl6pPr lvl="5" indent="0">
              <a:spcBef>
                <a:spcPts val="0"/>
              </a:spcBef>
              <a:buClr>
                <a:srgbClr val="FFFFFF"/>
              </a:buClr>
              <a:buFont typeface="Arial"/>
              <a:buNone/>
              <a:defRPr sz="2800">
                <a:solidFill>
                  <a:srgbClr val="FFFFFF"/>
                </a:solidFill>
              </a:defRPr>
            </a:lvl6pPr>
            <a:lvl7pPr lvl="6" indent="0">
              <a:spcBef>
                <a:spcPts val="0"/>
              </a:spcBef>
              <a:buClr>
                <a:srgbClr val="FFFFFF"/>
              </a:buClr>
              <a:buFont typeface="Arial"/>
              <a:buNone/>
              <a:defRPr sz="2800">
                <a:solidFill>
                  <a:srgbClr val="FFFFFF"/>
                </a:solidFill>
              </a:defRPr>
            </a:lvl7pPr>
            <a:lvl8pPr lvl="7" indent="0">
              <a:spcBef>
                <a:spcPts val="0"/>
              </a:spcBef>
              <a:buClr>
                <a:srgbClr val="FFFFFF"/>
              </a:buClr>
              <a:buFont typeface="Arial"/>
              <a:buNone/>
              <a:defRPr sz="2800">
                <a:solidFill>
                  <a:srgbClr val="FFFFFF"/>
                </a:solidFill>
              </a:defRPr>
            </a:lvl8pPr>
            <a:lvl9pPr lvl="8" indent="0">
              <a:spcBef>
                <a:spcPts val="0"/>
              </a:spcBef>
              <a:buClr>
                <a:srgbClr val="FFFFFF"/>
              </a:buClr>
              <a:buFont typeface="Arial"/>
              <a:buNone/>
              <a:defRPr sz="2800">
                <a:solidFill>
                  <a:srgbClr val="FFFFFF"/>
                </a:solidFill>
              </a:defRPr>
            </a:lvl9pPr>
          </a:lstStyle>
          <a:p>
            <a:endParaRPr/>
          </a:p>
        </p:txBody>
      </p:sp>
      <p:sp>
        <p:nvSpPr>
          <p:cNvPr id="15" name="Shape 15"/>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FFFFFF"/>
              </a:buClr>
              <a:buFont typeface="Arial"/>
              <a:buNone/>
              <a:defRPr sz="1800" b="0" i="0" u="none" strike="noStrike" cap="none">
                <a:solidFill>
                  <a:srgbClr val="FFFFFF"/>
                </a:solidFill>
                <a:latin typeface="Arial"/>
                <a:ea typeface="Arial"/>
                <a:cs typeface="Arial"/>
                <a:sym typeface="Arial"/>
              </a:defRPr>
            </a:lvl1pPr>
            <a:lvl2pPr marL="457200" marR="0" lvl="1"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2pPr>
            <a:lvl3pPr marL="914400" marR="0" lvl="2"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3pPr>
            <a:lvl4pPr marL="1371600" marR="0" lvl="3"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4pPr>
            <a:lvl5pPr marL="1828800" marR="0" lvl="4"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5pPr>
            <a:lvl6pPr marL="2286000" marR="0" lvl="5"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6pPr>
            <a:lvl7pPr marL="2743200" marR="0" lvl="6"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7pPr>
            <a:lvl8pPr marL="3200400" marR="0" lvl="7"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8pPr>
            <a:lvl9pPr marL="3657600" marR="0" lvl="8"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algn="l">
              <a:buClr>
                <a:srgbClr val="000000"/>
              </a:buClr>
              <a:buSzPct val="25000"/>
              <a:buFont typeface="Arial"/>
              <a:buNone/>
            </a:pPr>
            <a:fld id="{00000000-1234-1234-1234-123412341234}" type="slidenum">
              <a:rPr lang="en" sz="1400">
                <a:solidFill>
                  <a:srgbClr val="000000"/>
                </a:solidFill>
                <a:latin typeface="Arial"/>
                <a:ea typeface="Arial"/>
                <a:cs typeface="Arial"/>
                <a:sym typeface="Arial"/>
              </a:rPr>
              <a:pPr algn="l">
                <a:buClr>
                  <a:srgbClr val="000000"/>
                </a:buClr>
                <a:buSzPct val="25000"/>
                <a:buFont typeface="Arial"/>
                <a:buNone/>
              </a:pPr>
              <a:t>‹#›</a:t>
            </a:fld>
            <a:endParaRPr lang="en"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65131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460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48" name="Shape 48"/>
          <p:cNvSpPr txBox="1">
            <a:spLocks noGrp="1"/>
          </p:cNvSpPr>
          <p:nvPr>
            <p:ph type="body" idx="1"/>
          </p:nvPr>
        </p:nvSpPr>
        <p:spPr>
          <a:xfrm>
            <a:off x="457203" y="1535114"/>
            <a:ext cx="4040099" cy="639899"/>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1"/>
              </a:buClr>
              <a:buFont typeface="Arial"/>
              <a:buNone/>
              <a:defRPr sz="2400" b="1" i="0" u="none" strike="noStrike" cap="none">
                <a:solidFill>
                  <a:schemeClr val="lt1"/>
                </a:solidFill>
                <a:latin typeface="Calibri"/>
                <a:ea typeface="Calibri"/>
                <a:cs typeface="Calibri"/>
                <a:sym typeface="Calibri"/>
              </a:defRPr>
            </a:lvl1pPr>
            <a:lvl2pPr marL="457200" marR="0" lvl="1" indent="0" algn="l" rtl="0">
              <a:lnSpc>
                <a:spcPct val="100000"/>
              </a:lnSpc>
              <a:spcBef>
                <a:spcPts val="400"/>
              </a:spcBef>
              <a:spcAft>
                <a:spcPts val="0"/>
              </a:spcAft>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lnSpc>
                <a:spcPct val="100000"/>
              </a:lnSpc>
              <a:spcBef>
                <a:spcPts val="360"/>
              </a:spcBef>
              <a:spcAft>
                <a:spcPts val="0"/>
              </a:spcAft>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457203" y="2174875"/>
            <a:ext cx="4040099" cy="39513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2pPr>
            <a:lvl3pPr marL="1143000" marR="0" lvl="2"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3"/>
          </p:nvPr>
        </p:nvSpPr>
        <p:spPr>
          <a:xfrm>
            <a:off x="4645025" y="1535114"/>
            <a:ext cx="4041900" cy="639899"/>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1"/>
              </a:buClr>
              <a:buFont typeface="Arial"/>
              <a:buNone/>
              <a:defRPr sz="2400" b="1" i="0" u="none" strike="noStrike" cap="none">
                <a:solidFill>
                  <a:schemeClr val="lt1"/>
                </a:solidFill>
                <a:latin typeface="Calibri"/>
                <a:ea typeface="Calibri"/>
                <a:cs typeface="Calibri"/>
                <a:sym typeface="Calibri"/>
              </a:defRPr>
            </a:lvl1pPr>
            <a:lvl2pPr marL="457200" marR="0" lvl="1" indent="0" algn="l" rtl="0">
              <a:lnSpc>
                <a:spcPct val="100000"/>
              </a:lnSpc>
              <a:spcBef>
                <a:spcPts val="400"/>
              </a:spcBef>
              <a:spcAft>
                <a:spcPts val="0"/>
              </a:spcAft>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lnSpc>
                <a:spcPct val="100000"/>
              </a:lnSpc>
              <a:spcBef>
                <a:spcPts val="360"/>
              </a:spcBef>
              <a:spcAft>
                <a:spcPts val="0"/>
              </a:spcAft>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2pPr>
            <a:lvl3pPr marL="1143000" marR="0" lvl="2"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457200" y="6356353"/>
            <a:ext cx="2133599"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6356353"/>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2" y="273050"/>
            <a:ext cx="3008399" cy="1161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2000" b="1"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61" name="Shape 61"/>
          <p:cNvSpPr txBox="1">
            <a:spLocks noGrp="1"/>
          </p:cNvSpPr>
          <p:nvPr>
            <p:ph type="body" idx="1"/>
          </p:nvPr>
        </p:nvSpPr>
        <p:spPr>
          <a:xfrm>
            <a:off x="3575053" y="273052"/>
            <a:ext cx="5111699" cy="5852999"/>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2"/>
          </p:nvPr>
        </p:nvSpPr>
        <p:spPr>
          <a:xfrm>
            <a:off x="457202" y="1435102"/>
            <a:ext cx="3008399" cy="4691099"/>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240"/>
              </a:spcBef>
              <a:spcAft>
                <a:spcPts val="0"/>
              </a:spcAft>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200"/>
              </a:spcBef>
              <a:spcAft>
                <a:spcPts val="0"/>
              </a:spcAft>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180"/>
              </a:spcBef>
              <a:spcAft>
                <a:spcPts val="0"/>
              </a:spcAft>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180"/>
              </a:spcBef>
              <a:spcAft>
                <a:spcPts val="0"/>
              </a:spcAft>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457200" y="6356353"/>
            <a:ext cx="2133599"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3124200" y="6356353"/>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1792291" y="4800602"/>
            <a:ext cx="5486399" cy="5666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2000" b="1"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68" name="Shape 68"/>
          <p:cNvSpPr>
            <a:spLocks noGrp="1"/>
          </p:cNvSpPr>
          <p:nvPr>
            <p:ph type="pic" idx="2"/>
          </p:nvPr>
        </p:nvSpPr>
        <p:spPr>
          <a:xfrm>
            <a:off x="1792291"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lt1"/>
              </a:buClr>
              <a:buFont typeface="Arial"/>
              <a:buNone/>
              <a:defRPr sz="3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560"/>
              </a:spcBef>
              <a:spcAft>
                <a:spcPts val="0"/>
              </a:spcAft>
              <a:buClr>
                <a:schemeClr val="lt1"/>
              </a:buClr>
              <a:buFont typeface="Arial"/>
              <a:buNone/>
              <a:defRPr sz="2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480"/>
              </a:spcBef>
              <a:spcAft>
                <a:spcPts val="0"/>
              </a:spcAft>
              <a:buClr>
                <a:schemeClr val="lt1"/>
              </a:buClr>
              <a:buFont typeface="Arial"/>
              <a:buNone/>
              <a:defRPr sz="24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1"/>
          </p:nvPr>
        </p:nvSpPr>
        <p:spPr>
          <a:xfrm>
            <a:off x="1792291" y="5367338"/>
            <a:ext cx="5486399" cy="804899"/>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240"/>
              </a:spcBef>
              <a:spcAft>
                <a:spcPts val="0"/>
              </a:spcAft>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200"/>
              </a:spcBef>
              <a:spcAft>
                <a:spcPts val="0"/>
              </a:spcAft>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180"/>
              </a:spcBef>
              <a:spcAft>
                <a:spcPts val="0"/>
              </a:spcAft>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180"/>
              </a:spcBef>
              <a:spcAft>
                <a:spcPts val="0"/>
              </a:spcAft>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457200" y="6356353"/>
            <a:ext cx="2133599"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3124200" y="6356353"/>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460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75" name="Shape 75"/>
          <p:cNvSpPr txBox="1">
            <a:spLocks noGrp="1"/>
          </p:cNvSpPr>
          <p:nvPr>
            <p:ph type="body" idx="1"/>
          </p:nvPr>
        </p:nvSpPr>
        <p:spPr>
          <a:xfrm rot="5400000">
            <a:off x="2308950" y="-386486"/>
            <a:ext cx="4526100" cy="82296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457200" y="6356353"/>
            <a:ext cx="2133599"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124200" y="6356353"/>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rot="5400000">
            <a:off x="4732350" y="2171687"/>
            <a:ext cx="5851500"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81" name="Shape 81"/>
          <p:cNvSpPr txBox="1">
            <a:spLocks noGrp="1"/>
          </p:cNvSpPr>
          <p:nvPr>
            <p:ph type="body" idx="1"/>
          </p:nvPr>
        </p:nvSpPr>
        <p:spPr>
          <a:xfrm rot="5400000">
            <a:off x="541350" y="190488"/>
            <a:ext cx="5851500" cy="6019799"/>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457200" y="6356353"/>
            <a:ext cx="2133599"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124200" y="6356353"/>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40632" y="6356350"/>
            <a:ext cx="914400" cy="365125"/>
          </a:xfrm>
        </p:spPr>
        <p:txBody>
          <a:bodyPr/>
          <a:lstStyle>
            <a:lvl1pPr>
              <a:defRPr smtClean="0"/>
            </a:lvl1pPr>
          </a:lstStyle>
          <a:p>
            <a:endParaRPr lang="en-US" alt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8004775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endParaRPr lang="en-US" alt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0446512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46035"/>
            <a:ext cx="8229600" cy="1143001"/>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94" name="Shape 94"/>
          <p:cNvSpPr txBox="1">
            <a:spLocks noGrp="1"/>
          </p:cNvSpPr>
          <p:nvPr>
            <p:ph type="body" idx="1"/>
          </p:nvPr>
        </p:nvSpPr>
        <p:spPr>
          <a:xfrm>
            <a:off x="457200" y="1465264"/>
            <a:ext cx="8229600" cy="452596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dt" idx="10"/>
          </p:nvPr>
        </p:nvSpPr>
        <p:spPr>
          <a:xfrm>
            <a:off x="457200" y="6356353"/>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ftr" idx="11"/>
          </p:nvPr>
        </p:nvSpPr>
        <p:spPr>
          <a:xfrm>
            <a:off x="3124200" y="6356353"/>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 name="Shape 97"/>
          <p:cNvSpPr txBox="1">
            <a:spLocks noGrp="1"/>
          </p:cNvSpPr>
          <p:nvPr>
            <p:ph type="sldNum" idx="12"/>
          </p:nvPr>
        </p:nvSpPr>
        <p:spPr>
          <a:xfrm>
            <a:off x="6553200" y="6356353"/>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715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3.jpeg"/></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3.jpeg"/><Relationship Id="rId4"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6.xml"/></Relationships>
</file>

<file path=ppt/slideMasters/_rels/slideMaster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0.xml"/></Relationships>
</file>

<file path=ppt/slideMasters/_rels/slideMaster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6.xml"/></Relationships>
</file>

<file path=ppt/slideMasters/_rels/slideMaster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62.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alphaModFix/>
          </a:blip>
          <a:stretch>
            <a:fillRect/>
          </a:stretch>
        </a:blipFill>
        <a:effectLst/>
      </p:bgPr>
    </p:bg>
    <p:spTree>
      <p:nvGrpSpPr>
        <p:cNvPr id="1" name="Shape 9"/>
        <p:cNvGrpSpPr/>
        <p:nvPr/>
      </p:nvGrpSpPr>
      <p:grpSpPr>
        <a:xfrm>
          <a:off x="0" y="0"/>
          <a:ext cx="0" cy="0"/>
          <a:chOff x="0" y="0"/>
          <a:chExt cx="0" cy="0"/>
        </a:xfrm>
      </p:grpSpPr>
      <p:pic>
        <p:nvPicPr>
          <p:cNvPr id="10" name="Shape 10" descr="Mandt_SOO-DOH-Presentation_NO-TEXT_5.jpg"/>
          <p:cNvPicPr preferRelativeResize="0"/>
          <p:nvPr/>
        </p:nvPicPr>
        <p:blipFill rotWithShape="1">
          <a:blip r:embed="rId9">
            <a:alphaModFix/>
          </a:blip>
          <a:srcRect/>
          <a:stretch/>
        </p:blipFill>
        <p:spPr>
          <a:xfrm>
            <a:off x="0" y="0"/>
            <a:ext cx="9144000" cy="6858000"/>
          </a:xfrm>
          <a:prstGeom prst="rect">
            <a:avLst/>
          </a:prstGeom>
          <a:noFill/>
          <a:ln>
            <a:noFill/>
          </a:ln>
        </p:spPr>
      </p:pic>
      <p:sp>
        <p:nvSpPr>
          <p:cNvPr id="11" name="Shape 11"/>
          <p:cNvSpPr txBox="1">
            <a:spLocks noGrp="1"/>
          </p:cNvSpPr>
          <p:nvPr>
            <p:ph type="title"/>
          </p:nvPr>
        </p:nvSpPr>
        <p:spPr>
          <a:xfrm>
            <a:off x="457200" y="-460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12" name="Shape 12"/>
          <p:cNvSpPr txBox="1">
            <a:spLocks noGrp="1"/>
          </p:cNvSpPr>
          <p:nvPr>
            <p:ph type="body" idx="1"/>
          </p:nvPr>
        </p:nvSpPr>
        <p:spPr>
          <a:xfrm>
            <a:off x="457200" y="1465264"/>
            <a:ext cx="8229600" cy="45261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457200" y="6356353"/>
            <a:ext cx="2133599"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ftr" idx="11"/>
          </p:nvPr>
        </p:nvSpPr>
        <p:spPr>
          <a:xfrm>
            <a:off x="3124200" y="6356353"/>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5" r:id="rId3"/>
    <p:sldLayoutId id="2147483656" r:id="rId4"/>
    <p:sldLayoutId id="2147483657" r:id="rId5"/>
    <p:sldLayoutId id="2147483658"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3354278755"/>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566773204"/>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4038710843"/>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53357309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139287722"/>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850608874"/>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17125854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17618764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3313151166"/>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99016408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371144168"/>
      </p:ext>
    </p:extLst>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445217469"/>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806973549"/>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472240017"/>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270202696"/>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386663078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941276942"/>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614781035"/>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4287456425"/>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359742247"/>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847973372"/>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277928604"/>
      </p:ext>
    </p:extLst>
  </p:cSld>
  <p:clrMap bg1="lt1" tx1="dk1" bg2="lt2" tx2="dk2" accent1="accent1" accent2="accent2" accent3="accent3" accent4="accent4" accent5="accent5" accent6="accent6" hlink="hlink" folHlink="folHlink"/>
  <p:sldLayoutIdLst>
    <p:sldLayoutId id="2147483697" r:id="rId1"/>
    <p:sldLayoutId id="2147483817" r:id="rId2"/>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3560007076"/>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989111467"/>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467194839"/>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30664587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53527404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29938247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350825706"/>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054415455"/>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4115726926"/>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805963019"/>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4208840099"/>
      </p:ext>
    </p:extLst>
  </p:cSld>
  <p:clrMap bg1="lt1" tx1="dk1" bg2="lt2" tx2="dk2" accent1="accent1" accent2="accent2" accent3="accent3" accent4="accent4" accent5="accent5" accent6="accent6" hlink="hlink" folHlink="folHlink"/>
  <p:sldLayoutIdLst>
    <p:sldLayoutId id="2147483699" r:id="rId1"/>
    <p:sldLayoutId id="2147483816" r:id="rId2"/>
    <p:sldLayoutId id="2147483818" r:id="rId3"/>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895167449"/>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14512029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218794344"/>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92525797"/>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3360001525"/>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75642994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441114553"/>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205097283"/>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879254942"/>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58565650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3639866743"/>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85277003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86059802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392323714"/>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072961579"/>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3258727874"/>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4293003846"/>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3154222771"/>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836067539"/>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888814145"/>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88707170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61911032"/>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079566087"/>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3535358104"/>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3378293131"/>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391962621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663099376"/>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306070120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11"/>
        <p:cNvGrpSpPr/>
        <p:nvPr/>
      </p:nvGrpSpPr>
      <p:grpSpPr>
        <a:xfrm>
          <a:off x="0" y="0"/>
          <a:ext cx="0" cy="0"/>
          <a:chOff x="0" y="0"/>
          <a:chExt cx="0" cy="0"/>
        </a:xfrm>
      </p:grpSpPr>
      <p:pic>
        <p:nvPicPr>
          <p:cNvPr id="312" name="Shape 312" descr="Picture1.jpg"/>
          <p:cNvPicPr preferRelativeResize="0"/>
          <p:nvPr/>
        </p:nvPicPr>
        <p:blipFill rotWithShape="1">
          <a:blip r:embed="rId3">
            <a:alphaModFix/>
          </a:blip>
          <a:srcRect/>
          <a:stretch/>
        </p:blipFill>
        <p:spPr>
          <a:xfrm>
            <a:off x="12" y="15851"/>
            <a:ext cx="9143983" cy="6858000"/>
          </a:xfrm>
          <a:prstGeom prst="rect">
            <a:avLst/>
          </a:prstGeom>
          <a:noFill/>
          <a:ln>
            <a:noFill/>
          </a:ln>
        </p:spPr>
      </p:pic>
      <p:sp>
        <p:nvSpPr>
          <p:cNvPr id="313" name="Shape 313"/>
          <p:cNvSpPr txBox="1"/>
          <p:nvPr/>
        </p:nvSpPr>
        <p:spPr>
          <a:xfrm>
            <a:off x="5878279" y="1634854"/>
            <a:ext cx="2706599" cy="22803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2400" b="0" i="0" u="none" strike="noStrike" cap="none" dirty="0" smtClean="0">
                <a:solidFill>
                  <a:schemeClr val="lt1"/>
                </a:solidFill>
                <a:latin typeface="Calibri"/>
                <a:ea typeface="Calibri"/>
                <a:cs typeface="Calibri"/>
                <a:sym typeface="Calibri"/>
              </a:rPr>
              <a:t>GOES-17 </a:t>
            </a:r>
            <a:r>
              <a:rPr lang="en-US" sz="2400" b="0" i="0" u="none" strike="noStrike" cap="none" dirty="0">
                <a:solidFill>
                  <a:schemeClr val="lt1"/>
                </a:solidFill>
                <a:latin typeface="Calibri"/>
                <a:ea typeface="Calibri"/>
                <a:cs typeface="Calibri"/>
                <a:sym typeface="Calibri"/>
              </a:rPr>
              <a:t>ABI L2+ </a:t>
            </a:r>
            <a:r>
              <a:rPr lang="en-US" sz="2400" b="0" i="0" u="none" strike="noStrike" cap="none" dirty="0" smtClean="0">
                <a:solidFill>
                  <a:schemeClr val="lt1"/>
                </a:solidFill>
                <a:latin typeface="Calibri"/>
                <a:ea typeface="Calibri"/>
                <a:cs typeface="Calibri"/>
                <a:sym typeface="Calibri"/>
              </a:rPr>
              <a:t>Rainfall Rate / QPE</a:t>
            </a:r>
            <a:r>
              <a:rPr lang="en-US" sz="2400" b="0" i="0" u="none" strike="noStrike" cap="none" dirty="0">
                <a:solidFill>
                  <a:schemeClr val="lt1"/>
                </a:solidFill>
                <a:latin typeface="Calibri"/>
                <a:ea typeface="Calibri"/>
                <a:cs typeface="Calibri"/>
                <a:sym typeface="Calibri"/>
              </a:rPr>
              <a:t/>
            </a:r>
            <a:br>
              <a:rPr lang="en-US" sz="2400" b="0" i="0" u="none" strike="noStrike" cap="none" dirty="0">
                <a:solidFill>
                  <a:schemeClr val="lt1"/>
                </a:solidFill>
                <a:latin typeface="Calibri"/>
                <a:ea typeface="Calibri"/>
                <a:cs typeface="Calibri"/>
                <a:sym typeface="Calibri"/>
              </a:rPr>
            </a:br>
            <a:r>
              <a:rPr lang="en-US" sz="2400" b="0" i="0" u="none" strike="noStrike" cap="none" dirty="0" smtClean="0">
                <a:solidFill>
                  <a:schemeClr val="lt1"/>
                </a:solidFill>
                <a:latin typeface="Calibri"/>
                <a:ea typeface="Calibri"/>
                <a:cs typeface="Calibri"/>
                <a:sym typeface="Calibri"/>
              </a:rPr>
              <a:t>Provisional </a:t>
            </a:r>
            <a:r>
              <a:rPr lang="en-US" sz="2400" b="0" i="0" u="none" strike="noStrike" cap="none" dirty="0">
                <a:solidFill>
                  <a:schemeClr val="lt1"/>
                </a:solidFill>
                <a:latin typeface="Calibri"/>
                <a:ea typeface="Calibri"/>
                <a:cs typeface="Calibri"/>
                <a:sym typeface="Calibri"/>
              </a:rPr>
              <a:t>PS-PVR</a:t>
            </a:r>
          </a:p>
        </p:txBody>
      </p:sp>
      <p:sp>
        <p:nvSpPr>
          <p:cNvPr id="314" name="Shape 314"/>
          <p:cNvSpPr txBox="1"/>
          <p:nvPr/>
        </p:nvSpPr>
        <p:spPr>
          <a:xfrm>
            <a:off x="5827063" y="3735303"/>
            <a:ext cx="2805953" cy="2429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600"/>
              </a:spcAft>
              <a:buClr>
                <a:srgbClr val="888888"/>
              </a:buClr>
              <a:buSzPct val="25000"/>
              <a:buFont typeface="Arial"/>
              <a:buNone/>
            </a:pPr>
            <a:r>
              <a:rPr lang="en-US" sz="2000" b="0" i="0" u="none" strike="noStrike" cap="none" dirty="0" smtClean="0">
                <a:solidFill>
                  <a:srgbClr val="FFFF00"/>
                </a:solidFill>
                <a:latin typeface="Calibri"/>
                <a:ea typeface="Calibri"/>
                <a:cs typeface="Calibri"/>
                <a:sym typeface="Calibri"/>
              </a:rPr>
              <a:t>May 16, 2019</a:t>
            </a:r>
            <a:endParaRPr lang="en-US" sz="2000" b="0" i="0" u="none" strike="noStrike" cap="none" dirty="0">
              <a:solidFill>
                <a:srgbClr val="FFFF00"/>
              </a:solidFill>
              <a:latin typeface="Calibri"/>
              <a:ea typeface="Calibri"/>
              <a:cs typeface="Calibri"/>
              <a:sym typeface="Calibri"/>
            </a:endParaRPr>
          </a:p>
          <a:p>
            <a:pPr lvl="0" algn="ctr">
              <a:spcBef>
                <a:spcPts val="640"/>
              </a:spcBef>
              <a:buClr>
                <a:srgbClr val="888888"/>
              </a:buClr>
              <a:buSzPct val="25000"/>
            </a:pPr>
            <a:r>
              <a:rPr lang="en-US" sz="2000" dirty="0" smtClean="0">
                <a:solidFill>
                  <a:srgbClr val="FFFF00"/>
                </a:solidFill>
                <a:latin typeface="Calibri"/>
                <a:ea typeface="Calibri"/>
                <a:cs typeface="Calibri"/>
                <a:sym typeface="Calibri"/>
              </a:rPr>
              <a:t>GOES-R AWG</a:t>
            </a:r>
          </a:p>
          <a:p>
            <a:pPr lvl="0" algn="ctr">
              <a:spcBef>
                <a:spcPts val="640"/>
              </a:spcBef>
              <a:buClr>
                <a:srgbClr val="888888"/>
              </a:buClr>
              <a:buSzPct val="25000"/>
            </a:pPr>
            <a:r>
              <a:rPr lang="en-US" sz="1800" dirty="0" smtClean="0">
                <a:solidFill>
                  <a:schemeClr val="bg1"/>
                </a:solidFill>
                <a:latin typeface="Calibri"/>
                <a:ea typeface="Calibri"/>
                <a:cs typeface="Calibri"/>
                <a:sym typeface="Calibri"/>
              </a:rPr>
              <a:t>Bob Kuligowski*, </a:t>
            </a:r>
            <a:r>
              <a:rPr lang="en-US" sz="1800" dirty="0" err="1" smtClean="0">
                <a:solidFill>
                  <a:schemeClr val="bg1"/>
                </a:solidFill>
                <a:latin typeface="Calibri"/>
                <a:ea typeface="Calibri"/>
                <a:cs typeface="Calibri"/>
                <a:sym typeface="Calibri"/>
              </a:rPr>
              <a:t>Yaping</a:t>
            </a:r>
            <a:r>
              <a:rPr lang="en-US" sz="1800" dirty="0" smtClean="0">
                <a:solidFill>
                  <a:schemeClr val="bg1"/>
                </a:solidFill>
                <a:latin typeface="Calibri"/>
                <a:ea typeface="Calibri"/>
                <a:cs typeface="Calibri"/>
                <a:sym typeface="Calibri"/>
              </a:rPr>
              <a:t> Li</a:t>
            </a:r>
            <a:r>
              <a:rPr lang="en-US" sz="1800" baseline="30000" dirty="0" smtClean="0">
                <a:solidFill>
                  <a:schemeClr val="bg1"/>
                </a:solidFill>
                <a:latin typeface="Calibri"/>
                <a:ea typeface="Calibri"/>
                <a:cs typeface="Calibri"/>
                <a:sym typeface="Calibri"/>
              </a:rPr>
              <a:t>+</a:t>
            </a:r>
            <a:r>
              <a:rPr lang="en-US" sz="1800" b="0" i="0" u="none" strike="noStrike" cap="none" dirty="0" smtClean="0">
                <a:solidFill>
                  <a:schemeClr val="bg1"/>
                </a:solidFill>
                <a:latin typeface="Calibri"/>
                <a:ea typeface="Calibri"/>
                <a:cs typeface="Calibri"/>
                <a:sym typeface="Calibri"/>
              </a:rPr>
              <a:t>, </a:t>
            </a:r>
            <a:endParaRPr lang="en-US" sz="1200" b="0" i="0" u="none" strike="noStrike" cap="none" dirty="0" smtClean="0">
              <a:solidFill>
                <a:schemeClr val="bg1"/>
              </a:solidFill>
              <a:latin typeface="Calibri"/>
              <a:ea typeface="Calibri"/>
              <a:cs typeface="Calibri"/>
              <a:sym typeface="Calibri"/>
            </a:endParaRPr>
          </a:p>
          <a:p>
            <a:pPr marL="0" marR="0" lvl="0" indent="0" algn="ctr" rtl="0">
              <a:lnSpc>
                <a:spcPct val="100000"/>
              </a:lnSpc>
              <a:spcAft>
                <a:spcPts val="0"/>
              </a:spcAft>
              <a:buClr>
                <a:srgbClr val="888888"/>
              </a:buClr>
              <a:buSzPct val="25000"/>
              <a:buFont typeface="Arial"/>
              <a:buNone/>
            </a:pPr>
            <a:r>
              <a:rPr lang="en-US" sz="1800" b="0" i="0" u="none" strike="noStrike" cap="none" dirty="0" smtClean="0">
                <a:solidFill>
                  <a:schemeClr val="bg1"/>
                </a:solidFill>
                <a:latin typeface="Calibri"/>
                <a:ea typeface="Calibri"/>
                <a:cs typeface="Calibri"/>
                <a:sym typeface="Calibri"/>
              </a:rPr>
              <a:t>NOAA/NESDIS/STAR</a:t>
            </a:r>
            <a:r>
              <a:rPr lang="en-US" sz="1800" b="0" i="0" u="none" strike="noStrike" cap="none" dirty="0">
                <a:solidFill>
                  <a:schemeClr val="bg1"/>
                </a:solidFill>
                <a:latin typeface="Calibri"/>
                <a:ea typeface="Calibri"/>
                <a:cs typeface="Calibri"/>
                <a:sym typeface="Calibri"/>
              </a:rPr>
              <a:t>* </a:t>
            </a:r>
            <a:endParaRPr lang="en-US" sz="1800" b="0" i="0" u="none" strike="noStrike" cap="none" dirty="0" smtClean="0">
              <a:solidFill>
                <a:schemeClr val="bg1"/>
              </a:solidFill>
              <a:latin typeface="Calibri"/>
              <a:ea typeface="Calibri"/>
              <a:cs typeface="Calibri"/>
              <a:sym typeface="Calibri"/>
            </a:endParaRPr>
          </a:p>
          <a:p>
            <a:pPr lvl="0" algn="ctr">
              <a:buClr>
                <a:srgbClr val="888888"/>
              </a:buClr>
              <a:buSzPct val="25000"/>
            </a:pPr>
            <a:r>
              <a:rPr lang="en-US" sz="1800" dirty="0" smtClean="0">
                <a:solidFill>
                  <a:schemeClr val="bg1"/>
                </a:solidFill>
                <a:latin typeface="Calibri"/>
                <a:ea typeface="Calibri"/>
                <a:cs typeface="Calibri"/>
                <a:sym typeface="Calibri"/>
              </a:rPr>
              <a:t>IMSG Inc.</a:t>
            </a:r>
            <a:r>
              <a:rPr lang="en-US" sz="1800" baseline="30000" dirty="0" smtClean="0">
                <a:solidFill>
                  <a:schemeClr val="bg1"/>
                </a:solidFill>
                <a:latin typeface="Calibri"/>
                <a:ea typeface="Calibri"/>
                <a:cs typeface="Calibri"/>
                <a:sym typeface="Calibri"/>
              </a:rPr>
              <a:t> +</a:t>
            </a:r>
            <a:endParaRPr lang="en-US" sz="1800" b="0" i="0" u="none" strike="noStrike" cap="none" dirty="0">
              <a:solidFill>
                <a:schemeClr val="bg1"/>
              </a:solidFill>
              <a:latin typeface="Calibri"/>
              <a:ea typeface="Calibri"/>
              <a:cs typeface="Calibri"/>
              <a:sym typeface="Calibri"/>
            </a:endParaRPr>
          </a:p>
        </p:txBody>
      </p:sp>
      <p:sp>
        <p:nvSpPr>
          <p:cNvPr id="315" name="Shape 315"/>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1</a:t>
            </a:fld>
            <a:endParaRPr lang="en-US"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Top Level Evaluation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09426012"/>
              </p:ext>
            </p:extLst>
          </p:nvPr>
        </p:nvGraphicFramePr>
        <p:xfrm>
          <a:off x="232610" y="1138555"/>
          <a:ext cx="8686800" cy="5369560"/>
        </p:xfrm>
        <a:graphic>
          <a:graphicData uri="http://schemas.openxmlformats.org/drawingml/2006/table">
            <a:tbl>
              <a:tblPr firstRow="1" bandRow="1">
                <a:tableStyleId>{5C22544A-7EE6-4342-B048-85BDC9FD1C3A}</a:tableStyleId>
              </a:tblPr>
              <a:tblGrid>
                <a:gridCol w="1506543">
                  <a:extLst>
                    <a:ext uri="{9D8B030D-6E8A-4147-A177-3AD203B41FA5}">
                      <a16:colId xmlns:a16="http://schemas.microsoft.com/office/drawing/2014/main" val="20000"/>
                    </a:ext>
                  </a:extLst>
                </a:gridCol>
                <a:gridCol w="3325906">
                  <a:extLst>
                    <a:ext uri="{9D8B030D-6E8A-4147-A177-3AD203B41FA5}">
                      <a16:colId xmlns:a16="http://schemas.microsoft.com/office/drawing/2014/main" val="20001"/>
                    </a:ext>
                  </a:extLst>
                </a:gridCol>
                <a:gridCol w="3854351">
                  <a:extLst>
                    <a:ext uri="{9D8B030D-6E8A-4147-A177-3AD203B41FA5}">
                      <a16:colId xmlns:a16="http://schemas.microsoft.com/office/drawing/2014/main" val="20003"/>
                    </a:ext>
                  </a:extLst>
                </a:gridCol>
              </a:tblGrid>
              <a:tr h="37084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Current Status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Future Outlook</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b="1" dirty="0" smtClean="0"/>
                        <a:t>Quantitative</a:t>
                      </a:r>
                    </a:p>
                    <a:p>
                      <a:pPr algn="ctr"/>
                      <a:r>
                        <a:rPr lang="en-US" b="1" dirty="0" smtClean="0"/>
                        <a:t>Performance:</a:t>
                      </a:r>
                    </a:p>
                    <a:p>
                      <a:pPr algn="ctr"/>
                      <a:endParaRPr lang="en-US" dirty="0" smtClean="0"/>
                    </a:p>
                    <a:p>
                      <a:pPr algn="ctr"/>
                      <a:r>
                        <a:rPr lang="en-US" sz="1600" i="1" dirty="0" smtClean="0"/>
                        <a:t>(Accuracy, </a:t>
                      </a:r>
                    </a:p>
                    <a:p>
                      <a:pPr algn="ctr"/>
                      <a:r>
                        <a:rPr lang="en-US" sz="1600" i="1" dirty="0" smtClean="0"/>
                        <a:t>Precision)</a:t>
                      </a:r>
                      <a:endParaRPr lang="en-US" sz="16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1125" indent="-111125" algn="l">
                        <a:buFont typeface="Arial" pitchFamily="34" charset="0"/>
                        <a:buChar char="•"/>
                      </a:pPr>
                      <a:r>
                        <a:rPr lang="en-US" sz="1400" baseline="0" dirty="0" smtClean="0"/>
                        <a:t>Algorithm performance over the CONUS vs. gauge-adjusted MRMS is degraded relative to GOES-16 and does not meet spec.  Performance over the full disk vs. GPM DPR is similar to GOES-16 but does not meet spec.</a:t>
                      </a:r>
                    </a:p>
                    <a:p>
                      <a:pPr marL="111125" indent="-111125" algn="l">
                        <a:buFont typeface="Arial" pitchFamily="34" charset="0"/>
                        <a:buChar char="•"/>
                      </a:pPr>
                      <a:r>
                        <a:rPr lang="en-US" sz="1400" baseline="0" dirty="0" smtClean="0"/>
                        <a:t>The root cause is the longer limb over the CONUS of GOES-17 vs. GOES-16.  The RRQPE algorithm uses B14-B10 to separate deep convection from other rainfall types, and since limb cooling is stronger for WV than for an IR window, B14-B10 on average becomes more negative as satellite zenith angle (SZA) increases.</a:t>
                      </a:r>
                    </a:p>
                    <a:p>
                      <a:pPr marL="111125" indent="-111125" algn="l">
                        <a:buFont typeface="Arial" pitchFamily="34" charset="0"/>
                        <a:buChar char="•"/>
                      </a:pPr>
                      <a:r>
                        <a:rPr lang="en-US" sz="1400" baseline="0" dirty="0" smtClean="0"/>
                        <a:t>This was not observed for GOES-16 because the CONUS has significantly lower SZAs for GOES-16 than GOES-17.  Furthermore, the MRMS data are more sparse over regions with high GOES-16 SZAs, but the opposite is true of GOES-17, meaning that the MRMS validation will be skewed toward high-SZA pixels.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66"/>
                    </a:solidFill>
                  </a:tcPr>
                </a:tc>
                <a:tc>
                  <a:txBody>
                    <a:bodyPr/>
                    <a:lstStyle/>
                    <a:p>
                      <a:pPr marL="111125" indent="-111125" algn="l">
                        <a:buFont typeface="Arial" pitchFamily="34" charset="0"/>
                        <a:buChar char="•"/>
                      </a:pPr>
                      <a:r>
                        <a:rPr lang="en-US" sz="1400" baseline="0" dirty="0" smtClean="0"/>
                        <a:t>Attempting to modify the calibration (which is the same for all longitudes) would improve performance over the CONUS but degrade performance over Hawaii, and most CONUS users probably use GOES-16 over GOES-17 anyway.</a:t>
                      </a:r>
                    </a:p>
                    <a:p>
                      <a:pPr marL="111125" indent="-111125" algn="l">
                        <a:buFont typeface="Arial" pitchFamily="34" charset="0"/>
                        <a:buChar char="•"/>
                      </a:pPr>
                      <a:r>
                        <a:rPr lang="en-US" sz="1400" baseline="0" dirty="0" smtClean="0"/>
                        <a:t>Limb adjustment is possible for IR window bands but not for WV bands; developing one would require significant expense.</a:t>
                      </a:r>
                    </a:p>
                    <a:p>
                      <a:pPr marL="111125" indent="-111125" algn="l">
                        <a:buFont typeface="Arial" pitchFamily="34" charset="0"/>
                        <a:buChar char="•"/>
                      </a:pPr>
                      <a:r>
                        <a:rPr lang="en-US" sz="1400" baseline="0" dirty="0" smtClean="0">
                          <a:solidFill>
                            <a:schemeClr val="tx1"/>
                          </a:solidFill>
                        </a:rPr>
                        <a:t>Longitudinally varying calibration </a:t>
                      </a:r>
                      <a:r>
                        <a:rPr lang="en-US" sz="1400" baseline="0" dirty="0" smtClean="0">
                          <a:solidFill>
                            <a:schemeClr val="tx1"/>
                          </a:solidFill>
                        </a:rPr>
                        <a:t>in the operational code would </a:t>
                      </a:r>
                      <a:r>
                        <a:rPr lang="en-US" sz="1400" baseline="0" dirty="0" smtClean="0">
                          <a:solidFill>
                            <a:schemeClr val="tx1"/>
                          </a:solidFill>
                        </a:rPr>
                        <a:t>address the problem but would introduce transition artifacts without substantial code modifications</a:t>
                      </a:r>
                      <a:r>
                        <a:rPr lang="en-US" sz="1400" baseline="0" dirty="0" smtClean="0">
                          <a:solidFill>
                            <a:schemeClr val="tx1"/>
                          </a:solidFill>
                        </a:rPr>
                        <a:t>.</a:t>
                      </a:r>
                    </a:p>
                    <a:p>
                      <a:pPr marL="111125" indent="-111125" algn="l">
                        <a:buFont typeface="Arial" pitchFamily="34" charset="0"/>
                        <a:buChar char="•"/>
                      </a:pPr>
                      <a:r>
                        <a:rPr lang="en-US" sz="1400" baseline="0" dirty="0" smtClean="0">
                          <a:solidFill>
                            <a:schemeClr val="tx1"/>
                          </a:solidFill>
                        </a:rPr>
                        <a:t>Varying the threshold BTD values in the classification scheme with SZA is an option that will be explored for the Enterprise code.</a:t>
                      </a:r>
                      <a:endParaRPr lang="en-US" sz="1400" baseline="0" dirty="0" smtClean="0">
                        <a:solidFill>
                          <a:schemeClr val="tx1"/>
                        </a:solidFill>
                      </a:endParaRPr>
                    </a:p>
                    <a:p>
                      <a:pPr marL="111125" indent="-111125" algn="l">
                        <a:buFont typeface="Arial" pitchFamily="34" charset="0"/>
                        <a:buChar char="•"/>
                      </a:pPr>
                      <a:r>
                        <a:rPr lang="en-US" sz="1400" baseline="0" dirty="0" smtClean="0">
                          <a:solidFill>
                            <a:schemeClr val="tx1"/>
                          </a:solidFill>
                        </a:rPr>
                        <a:t>The Enterprise version of the code uses overlapping 15x15° </a:t>
                      </a:r>
                      <a:r>
                        <a:rPr lang="en-US" sz="1400" baseline="0" dirty="0" err="1" smtClean="0">
                          <a:solidFill>
                            <a:schemeClr val="tx1"/>
                          </a:solidFill>
                        </a:rPr>
                        <a:t>lat</a:t>
                      </a:r>
                      <a:r>
                        <a:rPr lang="en-US" sz="1400" baseline="0" dirty="0" smtClean="0">
                          <a:solidFill>
                            <a:schemeClr val="tx1"/>
                          </a:solidFill>
                        </a:rPr>
                        <a:t>/</a:t>
                      </a:r>
                      <a:r>
                        <a:rPr lang="en-US" sz="1400" baseline="0" dirty="0" err="1" smtClean="0">
                          <a:solidFill>
                            <a:schemeClr val="tx1"/>
                          </a:solidFill>
                        </a:rPr>
                        <a:t>lon</a:t>
                      </a:r>
                      <a:r>
                        <a:rPr lang="en-US" sz="1400" baseline="0" dirty="0" smtClean="0">
                          <a:solidFill>
                            <a:schemeClr val="tx1"/>
                          </a:solidFill>
                        </a:rPr>
                        <a:t> boxes with 5° of separation, which partially accounts for limb effects and avoids transition artifacts by using a distance-weighted average of the 9 15x15° boxes that contribute to each pixel.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fld id="{615ADB79-25D6-47C0-AB51-22A13A0BBB50}" type="slidenum">
              <a:rPr lang="en-US" altLang="en-US" smtClean="0"/>
              <a:pPr/>
              <a:t>10</a:t>
            </a:fld>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11</a:t>
            </a:fld>
            <a:endParaRPr lang="en-US" sz="1200" b="0" i="0" u="none" strike="noStrike" cap="none">
              <a:solidFill>
                <a:schemeClr val="lt1"/>
              </a:solidFill>
              <a:latin typeface="Calibri"/>
              <a:ea typeface="Calibri"/>
              <a:cs typeface="Calibri"/>
              <a:sym typeface="Calibri"/>
            </a:endParaRPr>
          </a:p>
        </p:txBody>
      </p:sp>
      <p:graphicFrame>
        <p:nvGraphicFramePr>
          <p:cNvPr id="6" name="Shape 141"/>
          <p:cNvGraphicFramePr/>
          <p:nvPr>
            <p:extLst/>
          </p:nvPr>
        </p:nvGraphicFramePr>
        <p:xfrm>
          <a:off x="38099" y="1206049"/>
          <a:ext cx="9067801" cy="1828800"/>
        </p:xfrm>
        <a:graphic>
          <a:graphicData uri="http://schemas.openxmlformats.org/drawingml/2006/table">
            <a:tbl>
              <a:tblPr>
                <a:noFill/>
              </a:tblPr>
              <a:tblGrid>
                <a:gridCol w="1730829">
                  <a:extLst>
                    <a:ext uri="{9D8B030D-6E8A-4147-A177-3AD203B41FA5}">
                      <a16:colId xmlns:a16="http://schemas.microsoft.com/office/drawing/2014/main" val="20000"/>
                    </a:ext>
                  </a:extLst>
                </a:gridCol>
                <a:gridCol w="186186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689403153"/>
                    </a:ext>
                  </a:extLst>
                </a:gridCol>
                <a:gridCol w="1365956">
                  <a:extLst>
                    <a:ext uri="{9D8B030D-6E8A-4147-A177-3AD203B41FA5}">
                      <a16:colId xmlns:a16="http://schemas.microsoft.com/office/drawing/2014/main" val="20004"/>
                    </a:ext>
                  </a:extLst>
                </a:gridCol>
                <a:gridCol w="1365956">
                  <a:extLst>
                    <a:ext uri="{9D8B030D-6E8A-4147-A177-3AD203B41FA5}">
                      <a16:colId xmlns:a16="http://schemas.microsoft.com/office/drawing/2014/main" val="2018336968"/>
                    </a:ext>
                  </a:extLst>
                </a:gridCol>
              </a:tblGrid>
              <a:tr h="320025">
                <a:tc rowSpan="2">
                  <a:txBody>
                    <a:bodyPr/>
                    <a:lstStyle/>
                    <a:p>
                      <a:pPr lvl="0">
                        <a:spcBef>
                          <a:spcPts val="0"/>
                        </a:spcBef>
                        <a:buNone/>
                      </a:pPr>
                      <a:r>
                        <a:rPr lang="en-US" sz="2400" b="1" dirty="0" smtClean="0">
                          <a:solidFill>
                            <a:schemeClr val="tx1"/>
                          </a:solidFill>
                        </a:rPr>
                        <a:t>GOES-17</a:t>
                      </a:r>
                      <a:endParaRPr sz="2400" b="1" dirty="0">
                        <a:solidFill>
                          <a:schemeClr val="tx1"/>
                        </a:solidFill>
                      </a:endParaRPr>
                    </a:p>
                  </a:txBody>
                  <a:tcPr marL="45720" marR="45720">
                    <a:solidFill>
                      <a:schemeClr val="bg1"/>
                    </a:solidFill>
                  </a:tcPr>
                </a:tc>
                <a:tc rowSpan="2">
                  <a:txBody>
                    <a:bodyPr/>
                    <a:lstStyle/>
                    <a:p>
                      <a:pPr lvl="0" algn="ctr" rtl="0">
                        <a:spcBef>
                          <a:spcPts val="0"/>
                        </a:spcBef>
                        <a:buNone/>
                      </a:pPr>
                      <a:r>
                        <a:rPr lang="en-US" sz="2400" b="1" dirty="0" smtClean="0">
                          <a:solidFill>
                            <a:schemeClr val="tx1"/>
                          </a:solidFill>
                        </a:rPr>
                        <a:t>Spec</a:t>
                      </a:r>
                      <a:endParaRPr lang="en-US" sz="2400" b="1" dirty="0">
                        <a:solidFill>
                          <a:schemeClr val="tx1"/>
                        </a:solidFill>
                      </a:endParaRPr>
                    </a:p>
                  </a:txBody>
                  <a:tcPr marL="45720" marR="45720">
                    <a:solidFill>
                      <a:schemeClr val="bg1"/>
                    </a:solidFill>
                  </a:tcPr>
                </a:tc>
                <a:tc gridSpan="2">
                  <a:txBody>
                    <a:bodyPr/>
                    <a:lstStyle/>
                    <a:p>
                      <a:pPr lvl="0" algn="ctr" rtl="0">
                        <a:spcBef>
                          <a:spcPts val="0"/>
                        </a:spcBef>
                        <a:buNone/>
                      </a:pPr>
                      <a:r>
                        <a:rPr lang="en-US" sz="2400" b="1" dirty="0" smtClean="0">
                          <a:solidFill>
                            <a:schemeClr val="tx1"/>
                          </a:solidFill>
                        </a:rPr>
                        <a:t>Vs. Q3</a:t>
                      </a:r>
                      <a:endParaRPr lang="en-US" sz="2400" b="1" dirty="0">
                        <a:solidFill>
                          <a:schemeClr val="tx1"/>
                        </a:solidFill>
                      </a:endParaRPr>
                    </a:p>
                  </a:txBody>
                  <a:tcPr marL="45720" marR="45720">
                    <a:solidFill>
                      <a:schemeClr val="bg1"/>
                    </a:solidFill>
                  </a:tcPr>
                </a:tc>
                <a:tc hMerge="1">
                  <a:txBody>
                    <a:bodyPr/>
                    <a:lstStyle/>
                    <a:p>
                      <a:endParaRPr lang="en-US"/>
                    </a:p>
                  </a:txBody>
                  <a:tcPr/>
                </a:tc>
                <a:tc gridSpan="2">
                  <a:txBody>
                    <a:bodyPr/>
                    <a:lstStyle/>
                    <a:p>
                      <a:pPr lvl="0" algn="ctr" rtl="0">
                        <a:spcBef>
                          <a:spcPts val="0"/>
                        </a:spcBef>
                        <a:buNone/>
                      </a:pPr>
                      <a:r>
                        <a:rPr lang="en-US" sz="2400" b="1" dirty="0" smtClean="0">
                          <a:solidFill>
                            <a:schemeClr val="tx1"/>
                          </a:solidFill>
                        </a:rPr>
                        <a:t>Vs.</a:t>
                      </a:r>
                      <a:r>
                        <a:rPr lang="en-US" sz="2400" b="1" baseline="0" dirty="0" smtClean="0">
                          <a:solidFill>
                            <a:schemeClr val="tx1"/>
                          </a:solidFill>
                        </a:rPr>
                        <a:t> DPR</a:t>
                      </a:r>
                      <a:endParaRPr lang="en-US" sz="2400" b="1" dirty="0">
                        <a:solidFill>
                          <a:schemeClr val="tx1"/>
                        </a:solidFill>
                      </a:endParaRPr>
                    </a:p>
                  </a:txBody>
                  <a:tcPr marL="45720" marR="45720">
                    <a:solidFill>
                      <a:schemeClr val="bg1"/>
                    </a:solidFill>
                  </a:tcPr>
                </a:tc>
                <a:tc hMerge="1">
                  <a:txBody>
                    <a:bodyPr/>
                    <a:lstStyle/>
                    <a:p>
                      <a:endParaRPr lang="en-US"/>
                    </a:p>
                  </a:txBody>
                  <a:tcPr/>
                </a:tc>
                <a:extLst>
                  <a:ext uri="{0D108BD9-81ED-4DB2-BD59-A6C34878D82A}">
                    <a16:rowId xmlns:a16="http://schemas.microsoft.com/office/drawing/2014/main" val="10000"/>
                  </a:ext>
                </a:extLst>
              </a:tr>
              <a:tr h="320025">
                <a:tc vMerge="1">
                  <a:txBody>
                    <a:bodyPr/>
                    <a:lstStyle/>
                    <a:p>
                      <a:endParaRPr lang="en-US"/>
                    </a:p>
                  </a:txBody>
                  <a:tcPr/>
                </a:tc>
                <a:tc vMerge="1">
                  <a:txBody>
                    <a:bodyPr/>
                    <a:lstStyle/>
                    <a:p>
                      <a:endParaRPr lang="en-US"/>
                    </a:p>
                  </a:txBody>
                  <a:tcPr/>
                </a:tc>
                <a:tc>
                  <a:txBody>
                    <a:bodyPr/>
                    <a:lstStyle/>
                    <a:p>
                      <a:pPr lvl="0" algn="ctr" rtl="0">
                        <a:spcBef>
                          <a:spcPts val="0"/>
                        </a:spcBef>
                        <a:buNone/>
                      </a:pPr>
                      <a:r>
                        <a:rPr lang="en-US" sz="2400" b="1" dirty="0" smtClean="0">
                          <a:solidFill>
                            <a:schemeClr val="tx1"/>
                          </a:solidFill>
                        </a:rPr>
                        <a:t>89.5°W</a:t>
                      </a:r>
                      <a:endParaRPr lang="en-US" sz="2400" b="1" dirty="0">
                        <a:solidFill>
                          <a:schemeClr val="tx1"/>
                        </a:solidFill>
                      </a:endParaRPr>
                    </a:p>
                  </a:txBody>
                  <a:tcPr marL="45720" marR="45720">
                    <a:solidFill>
                      <a:schemeClr val="bg1"/>
                    </a:solidFill>
                  </a:tcPr>
                </a:tc>
                <a:tc>
                  <a:txBody>
                    <a:bodyPr/>
                    <a:lstStyle/>
                    <a:p>
                      <a:pPr lvl="0" algn="ctr" rtl="0">
                        <a:spcBef>
                          <a:spcPts val="0"/>
                        </a:spcBef>
                        <a:buNone/>
                      </a:pPr>
                      <a:r>
                        <a:rPr lang="en-US" sz="2400" b="1" dirty="0" smtClean="0">
                          <a:solidFill>
                            <a:schemeClr val="tx1"/>
                          </a:solidFill>
                        </a:rPr>
                        <a:t>137°</a:t>
                      </a:r>
                      <a:r>
                        <a:rPr lang="en-US" sz="2400" b="1" baseline="0" dirty="0" smtClean="0">
                          <a:solidFill>
                            <a:schemeClr val="tx1"/>
                          </a:solidFill>
                        </a:rPr>
                        <a:t>W</a:t>
                      </a:r>
                      <a:endParaRPr lang="en-US" sz="2400" b="1" dirty="0">
                        <a:solidFill>
                          <a:schemeClr val="tx1"/>
                        </a:solidFill>
                      </a:endParaRPr>
                    </a:p>
                  </a:txBody>
                  <a:tcPr marL="45720" marR="45720">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rPr>
                        <a:t>89.5°</a:t>
                      </a:r>
                      <a:r>
                        <a:rPr lang="en-US" sz="2400" b="1" baseline="0" dirty="0" smtClean="0">
                          <a:solidFill>
                            <a:schemeClr val="tx1"/>
                          </a:solidFill>
                        </a:rPr>
                        <a:t>W</a:t>
                      </a:r>
                      <a:endParaRPr lang="en-US" sz="2400" b="1" dirty="0" smtClean="0">
                        <a:solidFill>
                          <a:schemeClr val="tx1"/>
                        </a:solidFill>
                      </a:endParaRPr>
                    </a:p>
                  </a:txBody>
                  <a:tcPr marL="45720" marR="45720">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rPr>
                        <a:t>137°W</a:t>
                      </a:r>
                    </a:p>
                  </a:txBody>
                  <a:tcPr marL="45720" marR="45720">
                    <a:solidFill>
                      <a:schemeClr val="bg1"/>
                    </a:solidFill>
                  </a:tcPr>
                </a:tc>
                <a:extLst>
                  <a:ext uri="{0D108BD9-81ED-4DB2-BD59-A6C34878D82A}">
                    <a16:rowId xmlns:a16="http://schemas.microsoft.com/office/drawing/2014/main" val="10001"/>
                  </a:ext>
                </a:extLst>
              </a:tr>
              <a:tr h="381000">
                <a:tc>
                  <a:txBody>
                    <a:bodyPr/>
                    <a:lstStyle/>
                    <a:p>
                      <a:pPr lvl="0" rtl="0">
                        <a:spcBef>
                          <a:spcPts val="0"/>
                        </a:spcBef>
                        <a:buNone/>
                      </a:pPr>
                      <a:r>
                        <a:rPr lang="en-US" sz="2400" b="1" dirty="0">
                          <a:solidFill>
                            <a:schemeClr val="tx1"/>
                          </a:solidFill>
                        </a:rPr>
                        <a:t>Accuracy</a:t>
                      </a:r>
                    </a:p>
                  </a:txBody>
                  <a:tcPr marL="45720" marR="45720">
                    <a:solidFill>
                      <a:schemeClr val="bg1"/>
                    </a:solidFill>
                  </a:tcPr>
                </a:tc>
                <a:tc>
                  <a:txBody>
                    <a:bodyPr/>
                    <a:lstStyle/>
                    <a:p>
                      <a:pPr lvl="0" algn="ctr" rtl="0">
                        <a:spcBef>
                          <a:spcPts val="0"/>
                        </a:spcBef>
                        <a:buNone/>
                      </a:pPr>
                      <a:r>
                        <a:rPr lang="en-US" sz="2400">
                          <a:solidFill>
                            <a:schemeClr val="tx1"/>
                          </a:solidFill>
                        </a:rPr>
                        <a:t>6.00</a:t>
                      </a:r>
                    </a:p>
                  </a:txBody>
                  <a:tcPr marL="45720" marR="45720">
                    <a:solidFill>
                      <a:schemeClr val="bg1"/>
                    </a:solidFill>
                  </a:tcPr>
                </a:tc>
                <a:tc>
                  <a:txBody>
                    <a:bodyPr/>
                    <a:lstStyle/>
                    <a:p>
                      <a:pPr lvl="0" algn="ctr" rtl="0">
                        <a:spcBef>
                          <a:spcPts val="0"/>
                        </a:spcBef>
                        <a:buNone/>
                      </a:pPr>
                      <a:r>
                        <a:rPr lang="en-US" sz="2400" dirty="0" smtClean="0">
                          <a:solidFill>
                            <a:srgbClr val="009900"/>
                          </a:solidFill>
                        </a:rPr>
                        <a:t>4.11</a:t>
                      </a:r>
                      <a:endParaRPr lang="en-US" sz="2400" dirty="0">
                        <a:solidFill>
                          <a:srgbClr val="009900"/>
                        </a:solidFill>
                      </a:endParaRPr>
                    </a:p>
                  </a:txBody>
                  <a:tcPr marL="45720" marR="45720">
                    <a:solidFill>
                      <a:schemeClr val="bg1"/>
                    </a:solidFill>
                  </a:tcPr>
                </a:tc>
                <a:tc>
                  <a:txBody>
                    <a:bodyPr/>
                    <a:lstStyle/>
                    <a:p>
                      <a:pPr lvl="0" algn="ctr" rtl="0">
                        <a:spcBef>
                          <a:spcPts val="0"/>
                        </a:spcBef>
                        <a:buNone/>
                      </a:pPr>
                      <a:r>
                        <a:rPr lang="en-US" sz="2400" dirty="0" smtClean="0">
                          <a:solidFill>
                            <a:srgbClr val="FF0000"/>
                          </a:solidFill>
                        </a:rPr>
                        <a:t>7.42</a:t>
                      </a:r>
                      <a:endParaRPr lang="en-US" sz="2400" dirty="0">
                        <a:solidFill>
                          <a:srgbClr val="FF0000"/>
                        </a:solidFill>
                      </a:endParaRPr>
                    </a:p>
                  </a:txBody>
                  <a:tcPr marL="45720" marR="45720">
                    <a:solidFill>
                      <a:schemeClr val="bg1"/>
                    </a:solidFill>
                  </a:tcPr>
                </a:tc>
                <a:tc>
                  <a:txBody>
                    <a:bodyPr/>
                    <a:lstStyle/>
                    <a:p>
                      <a:pPr lvl="0" algn="ctr" rtl="0">
                        <a:spcBef>
                          <a:spcPts val="0"/>
                        </a:spcBef>
                        <a:buNone/>
                      </a:pPr>
                      <a:r>
                        <a:rPr lang="en-US" sz="2400" dirty="0" smtClean="0">
                          <a:solidFill>
                            <a:srgbClr val="FF0000"/>
                          </a:solidFill>
                        </a:rPr>
                        <a:t>6.06</a:t>
                      </a:r>
                      <a:endParaRPr lang="en-US" sz="2400" dirty="0">
                        <a:solidFill>
                          <a:srgbClr val="FF0000"/>
                        </a:solidFill>
                      </a:endParaRPr>
                    </a:p>
                  </a:txBody>
                  <a:tcPr marL="45720" marR="45720">
                    <a:solidFill>
                      <a:schemeClr val="bg1"/>
                    </a:solidFill>
                  </a:tcPr>
                </a:tc>
                <a:tc>
                  <a:txBody>
                    <a:bodyPr/>
                    <a:lstStyle/>
                    <a:p>
                      <a:pPr lvl="0" algn="ctr" rtl="0">
                        <a:spcBef>
                          <a:spcPts val="0"/>
                        </a:spcBef>
                        <a:buNone/>
                      </a:pPr>
                      <a:r>
                        <a:rPr lang="en-US" sz="2400" dirty="0" smtClean="0">
                          <a:solidFill>
                            <a:srgbClr val="FF0000"/>
                          </a:solidFill>
                        </a:rPr>
                        <a:t>6.38</a:t>
                      </a:r>
                      <a:endParaRPr lang="en-US" sz="2400" dirty="0">
                        <a:solidFill>
                          <a:srgbClr val="FF0000"/>
                        </a:solidFill>
                      </a:endParaRPr>
                    </a:p>
                  </a:txBody>
                  <a:tcPr marL="45720" marR="45720">
                    <a:solidFill>
                      <a:schemeClr val="bg1"/>
                    </a:solidFill>
                  </a:tcPr>
                </a:tc>
                <a:extLst>
                  <a:ext uri="{0D108BD9-81ED-4DB2-BD59-A6C34878D82A}">
                    <a16:rowId xmlns:a16="http://schemas.microsoft.com/office/drawing/2014/main" val="10002"/>
                  </a:ext>
                </a:extLst>
              </a:tr>
              <a:tr h="381000">
                <a:tc>
                  <a:txBody>
                    <a:bodyPr/>
                    <a:lstStyle/>
                    <a:p>
                      <a:pPr lvl="0" rtl="0">
                        <a:spcBef>
                          <a:spcPts val="0"/>
                        </a:spcBef>
                        <a:buNone/>
                      </a:pPr>
                      <a:r>
                        <a:rPr lang="en-US" sz="2400" b="1" dirty="0">
                          <a:solidFill>
                            <a:schemeClr val="tx1"/>
                          </a:solidFill>
                        </a:rPr>
                        <a:t>Precision</a:t>
                      </a:r>
                    </a:p>
                  </a:txBody>
                  <a:tcPr marL="45720" marR="45720">
                    <a:solidFill>
                      <a:schemeClr val="bg1"/>
                    </a:solidFill>
                  </a:tcPr>
                </a:tc>
                <a:tc>
                  <a:txBody>
                    <a:bodyPr/>
                    <a:lstStyle/>
                    <a:p>
                      <a:pPr lvl="0" algn="ctr" rtl="0">
                        <a:spcBef>
                          <a:spcPts val="0"/>
                        </a:spcBef>
                        <a:buNone/>
                      </a:pPr>
                      <a:r>
                        <a:rPr lang="en-US" sz="2400" dirty="0">
                          <a:solidFill>
                            <a:schemeClr val="tx1"/>
                          </a:solidFill>
                        </a:rPr>
                        <a:t>9.00</a:t>
                      </a:r>
                    </a:p>
                  </a:txBody>
                  <a:tcPr marL="45720" marR="45720">
                    <a:solidFill>
                      <a:schemeClr val="bg1"/>
                    </a:solidFill>
                  </a:tcPr>
                </a:tc>
                <a:tc>
                  <a:txBody>
                    <a:bodyPr/>
                    <a:lstStyle/>
                    <a:p>
                      <a:pPr lvl="0" algn="ctr" rtl="0">
                        <a:spcBef>
                          <a:spcPts val="0"/>
                        </a:spcBef>
                        <a:buNone/>
                      </a:pPr>
                      <a:r>
                        <a:rPr lang="en-US" sz="2400" dirty="0" smtClean="0">
                          <a:solidFill>
                            <a:srgbClr val="009900"/>
                          </a:solidFill>
                        </a:rPr>
                        <a:t>7.92</a:t>
                      </a:r>
                      <a:endParaRPr lang="en-US" sz="2400" dirty="0">
                        <a:solidFill>
                          <a:srgbClr val="009900"/>
                        </a:solidFill>
                      </a:endParaRPr>
                    </a:p>
                  </a:txBody>
                  <a:tcPr marL="45720" marR="45720">
                    <a:solidFill>
                      <a:schemeClr val="bg1"/>
                    </a:solidFill>
                  </a:tcPr>
                </a:tc>
                <a:tc>
                  <a:txBody>
                    <a:bodyPr/>
                    <a:lstStyle/>
                    <a:p>
                      <a:pPr lvl="0" algn="ctr" rtl="0">
                        <a:spcBef>
                          <a:spcPts val="0"/>
                        </a:spcBef>
                        <a:buNone/>
                      </a:pPr>
                      <a:r>
                        <a:rPr lang="en-US" sz="2400" dirty="0" smtClean="0">
                          <a:solidFill>
                            <a:srgbClr val="FF0000"/>
                          </a:solidFill>
                        </a:rPr>
                        <a:t>9.99</a:t>
                      </a:r>
                      <a:endParaRPr lang="en-US" sz="2400" dirty="0">
                        <a:solidFill>
                          <a:srgbClr val="FF0000"/>
                        </a:solidFill>
                      </a:endParaRPr>
                    </a:p>
                  </a:txBody>
                  <a:tcPr marL="45720" marR="45720">
                    <a:solidFill>
                      <a:schemeClr val="bg1"/>
                    </a:solidFill>
                  </a:tcPr>
                </a:tc>
                <a:tc>
                  <a:txBody>
                    <a:bodyPr/>
                    <a:lstStyle/>
                    <a:p>
                      <a:pPr lvl="0" algn="ctr" rtl="0">
                        <a:spcBef>
                          <a:spcPts val="0"/>
                        </a:spcBef>
                        <a:buNone/>
                      </a:pPr>
                      <a:r>
                        <a:rPr lang="en-US" sz="2400" dirty="0" smtClean="0">
                          <a:solidFill>
                            <a:srgbClr val="FF0000"/>
                          </a:solidFill>
                        </a:rPr>
                        <a:t>9.37</a:t>
                      </a:r>
                      <a:endParaRPr lang="en-US" sz="2400" dirty="0">
                        <a:solidFill>
                          <a:srgbClr val="FF0000"/>
                        </a:solidFill>
                      </a:endParaRPr>
                    </a:p>
                  </a:txBody>
                  <a:tcPr marL="45720" marR="45720">
                    <a:solidFill>
                      <a:schemeClr val="bg1"/>
                    </a:solidFill>
                  </a:tcPr>
                </a:tc>
                <a:tc>
                  <a:txBody>
                    <a:bodyPr/>
                    <a:lstStyle/>
                    <a:p>
                      <a:pPr lvl="0" algn="ctr" rtl="0">
                        <a:spcBef>
                          <a:spcPts val="0"/>
                        </a:spcBef>
                        <a:buNone/>
                      </a:pPr>
                      <a:r>
                        <a:rPr lang="en-US" sz="2400" dirty="0" smtClean="0">
                          <a:solidFill>
                            <a:srgbClr val="FF0000"/>
                          </a:solidFill>
                        </a:rPr>
                        <a:t>9.51</a:t>
                      </a:r>
                      <a:endParaRPr lang="en-US" sz="2400" dirty="0">
                        <a:solidFill>
                          <a:srgbClr val="FF0000"/>
                        </a:solidFill>
                      </a:endParaRPr>
                    </a:p>
                  </a:txBody>
                  <a:tcPr marL="45720" marR="45720">
                    <a:solidFill>
                      <a:schemeClr val="bg1"/>
                    </a:solidFill>
                  </a:tcPr>
                </a:tc>
                <a:extLst>
                  <a:ext uri="{0D108BD9-81ED-4DB2-BD59-A6C34878D82A}">
                    <a16:rowId xmlns:a16="http://schemas.microsoft.com/office/drawing/2014/main" val="10003"/>
                  </a:ext>
                </a:extLst>
              </a:tr>
            </a:tbl>
          </a:graphicData>
        </a:graphic>
      </p:graphicFrame>
      <p:sp>
        <p:nvSpPr>
          <p:cNvPr id="9" name="Shape 142"/>
          <p:cNvSpPr txBox="1"/>
          <p:nvPr/>
        </p:nvSpPr>
        <p:spPr>
          <a:xfrm>
            <a:off x="230637" y="3034849"/>
            <a:ext cx="8682722" cy="1920328"/>
          </a:xfrm>
          <a:prstGeom prst="rect">
            <a:avLst/>
          </a:prstGeom>
          <a:noFill/>
          <a:ln>
            <a:noFill/>
          </a:ln>
        </p:spPr>
        <p:txBody>
          <a:bodyPr lIns="91425" tIns="91425" rIns="91425" bIns="91425" anchor="t" anchorCtr="0">
            <a:noAutofit/>
          </a:bodyPr>
          <a:lstStyle/>
          <a:p>
            <a:pPr marL="457200" lvl="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At checkout position, spec is met vs. Q3 (CONUS) but not vs. DPR over the full disk</a:t>
            </a:r>
          </a:p>
          <a:p>
            <a:pPr marL="457200" lvl="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At the operational position, spec is not met vs. either data set</a:t>
            </a:r>
          </a:p>
        </p:txBody>
      </p:sp>
      <p:sp>
        <p:nvSpPr>
          <p:cNvPr id="10" name="Shape 329"/>
          <p:cNvSpPr txBox="1">
            <a:spLocks noGrp="1"/>
          </p:cNvSpPr>
          <p:nvPr>
            <p:ph type="title"/>
          </p:nvPr>
        </p:nvSpPr>
        <p:spPr>
          <a:xfrm>
            <a:off x="457200" y="90154"/>
            <a:ext cx="8229600" cy="1037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600" b="0" i="0" u="none" strike="noStrike" cap="none" dirty="0" smtClean="0">
                <a:solidFill>
                  <a:schemeClr val="lt1"/>
                </a:solidFill>
                <a:latin typeface="Calibri"/>
                <a:ea typeface="Calibri"/>
                <a:cs typeface="Calibri"/>
                <a:sym typeface="Calibri"/>
              </a:rPr>
              <a:t>Results of ABI-FD_QPE04</a:t>
            </a:r>
            <a:endParaRPr lang="en-US" sz="36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075710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12</a:t>
            </a:fld>
            <a:endParaRPr lang="en-US" sz="1200" b="0" i="0" u="none" strike="noStrike" cap="none">
              <a:solidFill>
                <a:schemeClr val="lt1"/>
              </a:solidFill>
              <a:latin typeface="Calibri"/>
              <a:ea typeface="Calibri"/>
              <a:cs typeface="Calibri"/>
              <a:sym typeface="Calibri"/>
            </a:endParaRPr>
          </a:p>
        </p:txBody>
      </p:sp>
      <p:graphicFrame>
        <p:nvGraphicFramePr>
          <p:cNvPr id="6" name="Shape 141"/>
          <p:cNvGraphicFramePr/>
          <p:nvPr>
            <p:extLst>
              <p:ext uri="{D42A27DB-BD31-4B8C-83A1-F6EECF244321}">
                <p14:modId xmlns:p14="http://schemas.microsoft.com/office/powerpoint/2010/main" val="3134789026"/>
              </p:ext>
            </p:extLst>
          </p:nvPr>
        </p:nvGraphicFramePr>
        <p:xfrm>
          <a:off x="38099" y="1206049"/>
          <a:ext cx="9067801" cy="1828800"/>
        </p:xfrm>
        <a:graphic>
          <a:graphicData uri="http://schemas.openxmlformats.org/drawingml/2006/table">
            <a:tbl>
              <a:tblPr>
                <a:noFill/>
              </a:tblPr>
              <a:tblGrid>
                <a:gridCol w="1730829">
                  <a:extLst>
                    <a:ext uri="{9D8B030D-6E8A-4147-A177-3AD203B41FA5}">
                      <a16:colId xmlns:a16="http://schemas.microsoft.com/office/drawing/2014/main" val="20000"/>
                    </a:ext>
                  </a:extLst>
                </a:gridCol>
                <a:gridCol w="186186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689403153"/>
                    </a:ext>
                  </a:extLst>
                </a:gridCol>
                <a:gridCol w="1365956">
                  <a:extLst>
                    <a:ext uri="{9D8B030D-6E8A-4147-A177-3AD203B41FA5}">
                      <a16:colId xmlns:a16="http://schemas.microsoft.com/office/drawing/2014/main" val="20004"/>
                    </a:ext>
                  </a:extLst>
                </a:gridCol>
                <a:gridCol w="1365956">
                  <a:extLst>
                    <a:ext uri="{9D8B030D-6E8A-4147-A177-3AD203B41FA5}">
                      <a16:colId xmlns:a16="http://schemas.microsoft.com/office/drawing/2014/main" val="2018336968"/>
                    </a:ext>
                  </a:extLst>
                </a:gridCol>
              </a:tblGrid>
              <a:tr h="320025">
                <a:tc rowSpan="2">
                  <a:txBody>
                    <a:bodyPr/>
                    <a:lstStyle/>
                    <a:p>
                      <a:pPr lvl="0">
                        <a:spcBef>
                          <a:spcPts val="0"/>
                        </a:spcBef>
                        <a:buNone/>
                      </a:pPr>
                      <a:r>
                        <a:rPr lang="en-US" sz="2400" b="1" dirty="0" smtClean="0">
                          <a:solidFill>
                            <a:schemeClr val="tx1"/>
                          </a:solidFill>
                        </a:rPr>
                        <a:t>GOES-17</a:t>
                      </a:r>
                      <a:endParaRPr sz="2400" b="1" dirty="0">
                        <a:solidFill>
                          <a:schemeClr val="tx1"/>
                        </a:solidFill>
                      </a:endParaRPr>
                    </a:p>
                  </a:txBody>
                  <a:tcPr marL="45720" marR="45720">
                    <a:solidFill>
                      <a:schemeClr val="bg1"/>
                    </a:solidFill>
                  </a:tcPr>
                </a:tc>
                <a:tc rowSpan="2">
                  <a:txBody>
                    <a:bodyPr/>
                    <a:lstStyle/>
                    <a:p>
                      <a:pPr lvl="0" algn="ctr" rtl="0">
                        <a:spcBef>
                          <a:spcPts val="0"/>
                        </a:spcBef>
                        <a:buNone/>
                      </a:pPr>
                      <a:r>
                        <a:rPr lang="en-US" sz="2400" b="1" dirty="0" smtClean="0">
                          <a:solidFill>
                            <a:schemeClr val="tx1"/>
                          </a:solidFill>
                        </a:rPr>
                        <a:t>Spec</a:t>
                      </a:r>
                      <a:endParaRPr lang="en-US" sz="2400" b="1" dirty="0">
                        <a:solidFill>
                          <a:schemeClr val="tx1"/>
                        </a:solidFill>
                      </a:endParaRPr>
                    </a:p>
                  </a:txBody>
                  <a:tcPr marL="45720" marR="45720">
                    <a:solidFill>
                      <a:schemeClr val="bg1"/>
                    </a:solidFill>
                  </a:tcPr>
                </a:tc>
                <a:tc gridSpan="2">
                  <a:txBody>
                    <a:bodyPr/>
                    <a:lstStyle/>
                    <a:p>
                      <a:pPr lvl="0" algn="ctr" rtl="0">
                        <a:spcBef>
                          <a:spcPts val="0"/>
                        </a:spcBef>
                        <a:buNone/>
                      </a:pPr>
                      <a:r>
                        <a:rPr lang="en-US" sz="2400" b="1" dirty="0" smtClean="0">
                          <a:solidFill>
                            <a:schemeClr val="tx1"/>
                          </a:solidFill>
                        </a:rPr>
                        <a:t>Vs. Q3</a:t>
                      </a:r>
                      <a:endParaRPr lang="en-US" sz="2400" b="1" dirty="0">
                        <a:solidFill>
                          <a:schemeClr val="tx1"/>
                        </a:solidFill>
                      </a:endParaRPr>
                    </a:p>
                  </a:txBody>
                  <a:tcPr marL="45720" marR="45720">
                    <a:solidFill>
                      <a:schemeClr val="bg1"/>
                    </a:solidFill>
                  </a:tcPr>
                </a:tc>
                <a:tc hMerge="1">
                  <a:txBody>
                    <a:bodyPr/>
                    <a:lstStyle/>
                    <a:p>
                      <a:endParaRPr lang="en-US"/>
                    </a:p>
                  </a:txBody>
                  <a:tcPr/>
                </a:tc>
                <a:tc gridSpan="2">
                  <a:txBody>
                    <a:bodyPr/>
                    <a:lstStyle/>
                    <a:p>
                      <a:pPr lvl="0" algn="ctr" rtl="0">
                        <a:spcBef>
                          <a:spcPts val="0"/>
                        </a:spcBef>
                        <a:buNone/>
                      </a:pPr>
                      <a:r>
                        <a:rPr lang="en-US" sz="2400" b="1" dirty="0" smtClean="0">
                          <a:solidFill>
                            <a:schemeClr val="tx1"/>
                          </a:solidFill>
                        </a:rPr>
                        <a:t>Vs.</a:t>
                      </a:r>
                      <a:r>
                        <a:rPr lang="en-US" sz="2400" b="1" baseline="0" dirty="0" smtClean="0">
                          <a:solidFill>
                            <a:schemeClr val="tx1"/>
                          </a:solidFill>
                        </a:rPr>
                        <a:t> DPR</a:t>
                      </a:r>
                      <a:endParaRPr lang="en-US" sz="2400" b="1" dirty="0">
                        <a:solidFill>
                          <a:schemeClr val="tx1"/>
                        </a:solidFill>
                      </a:endParaRPr>
                    </a:p>
                  </a:txBody>
                  <a:tcPr marL="45720" marR="45720">
                    <a:solidFill>
                      <a:schemeClr val="bg1"/>
                    </a:solidFill>
                  </a:tcPr>
                </a:tc>
                <a:tc hMerge="1">
                  <a:txBody>
                    <a:bodyPr/>
                    <a:lstStyle/>
                    <a:p>
                      <a:endParaRPr lang="en-US"/>
                    </a:p>
                  </a:txBody>
                  <a:tcPr/>
                </a:tc>
                <a:extLst>
                  <a:ext uri="{0D108BD9-81ED-4DB2-BD59-A6C34878D82A}">
                    <a16:rowId xmlns:a16="http://schemas.microsoft.com/office/drawing/2014/main" val="10000"/>
                  </a:ext>
                </a:extLst>
              </a:tr>
              <a:tr h="320025">
                <a:tc vMerge="1">
                  <a:txBody>
                    <a:bodyPr/>
                    <a:lstStyle/>
                    <a:p>
                      <a:endParaRPr lang="en-US"/>
                    </a:p>
                  </a:txBody>
                  <a:tcPr/>
                </a:tc>
                <a:tc vMerge="1">
                  <a:txBody>
                    <a:bodyPr/>
                    <a:lstStyle/>
                    <a:p>
                      <a:endParaRPr lang="en-US"/>
                    </a:p>
                  </a:txBody>
                  <a:tcPr/>
                </a:tc>
                <a:tc>
                  <a:txBody>
                    <a:bodyPr/>
                    <a:lstStyle/>
                    <a:p>
                      <a:pPr lvl="0" algn="ctr" rtl="0">
                        <a:spcBef>
                          <a:spcPts val="0"/>
                        </a:spcBef>
                        <a:buNone/>
                      </a:pPr>
                      <a:r>
                        <a:rPr lang="en-US" sz="2400" b="1" dirty="0" smtClean="0">
                          <a:solidFill>
                            <a:schemeClr val="tx1"/>
                          </a:solidFill>
                        </a:rPr>
                        <a:t>89.5°W</a:t>
                      </a:r>
                      <a:endParaRPr lang="en-US" sz="2400" b="1" dirty="0">
                        <a:solidFill>
                          <a:schemeClr val="tx1"/>
                        </a:solidFill>
                      </a:endParaRPr>
                    </a:p>
                  </a:txBody>
                  <a:tcPr marL="45720" marR="45720">
                    <a:solidFill>
                      <a:schemeClr val="bg1"/>
                    </a:solidFill>
                  </a:tcPr>
                </a:tc>
                <a:tc>
                  <a:txBody>
                    <a:bodyPr/>
                    <a:lstStyle/>
                    <a:p>
                      <a:pPr lvl="0" algn="ctr" rtl="0">
                        <a:spcBef>
                          <a:spcPts val="0"/>
                        </a:spcBef>
                        <a:buNone/>
                      </a:pPr>
                      <a:r>
                        <a:rPr lang="en-US" sz="2400" b="1" dirty="0" smtClean="0">
                          <a:solidFill>
                            <a:schemeClr val="tx1"/>
                          </a:solidFill>
                        </a:rPr>
                        <a:t>137°</a:t>
                      </a:r>
                      <a:r>
                        <a:rPr lang="en-US" sz="2400" b="1" baseline="0" dirty="0" smtClean="0">
                          <a:solidFill>
                            <a:schemeClr val="tx1"/>
                          </a:solidFill>
                        </a:rPr>
                        <a:t>W</a:t>
                      </a:r>
                      <a:endParaRPr lang="en-US" sz="2400" b="1" dirty="0">
                        <a:solidFill>
                          <a:schemeClr val="tx1"/>
                        </a:solidFill>
                      </a:endParaRPr>
                    </a:p>
                  </a:txBody>
                  <a:tcPr marL="45720" marR="45720">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rPr>
                        <a:t>89.5°</a:t>
                      </a:r>
                      <a:r>
                        <a:rPr lang="en-US" sz="2400" b="1" baseline="0" dirty="0" smtClean="0">
                          <a:solidFill>
                            <a:schemeClr val="tx1"/>
                          </a:solidFill>
                        </a:rPr>
                        <a:t>W</a:t>
                      </a:r>
                      <a:endParaRPr lang="en-US" sz="2400" b="1" dirty="0" smtClean="0">
                        <a:solidFill>
                          <a:schemeClr val="tx1"/>
                        </a:solidFill>
                      </a:endParaRPr>
                    </a:p>
                  </a:txBody>
                  <a:tcPr marL="45720" marR="45720">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rPr>
                        <a:t>137°W</a:t>
                      </a:r>
                    </a:p>
                  </a:txBody>
                  <a:tcPr marL="45720" marR="45720">
                    <a:solidFill>
                      <a:schemeClr val="bg1"/>
                    </a:solidFill>
                  </a:tcPr>
                </a:tc>
                <a:extLst>
                  <a:ext uri="{0D108BD9-81ED-4DB2-BD59-A6C34878D82A}">
                    <a16:rowId xmlns:a16="http://schemas.microsoft.com/office/drawing/2014/main" val="10001"/>
                  </a:ext>
                </a:extLst>
              </a:tr>
              <a:tr h="381000">
                <a:tc>
                  <a:txBody>
                    <a:bodyPr/>
                    <a:lstStyle/>
                    <a:p>
                      <a:pPr lvl="0" rtl="0">
                        <a:spcBef>
                          <a:spcPts val="0"/>
                        </a:spcBef>
                        <a:buNone/>
                      </a:pPr>
                      <a:r>
                        <a:rPr lang="en-US" sz="2400" b="1" dirty="0">
                          <a:solidFill>
                            <a:schemeClr val="tx1"/>
                          </a:solidFill>
                        </a:rPr>
                        <a:t>Accuracy</a:t>
                      </a:r>
                    </a:p>
                  </a:txBody>
                  <a:tcPr marL="45720" marR="45720">
                    <a:solidFill>
                      <a:schemeClr val="bg1"/>
                    </a:solidFill>
                  </a:tcPr>
                </a:tc>
                <a:tc>
                  <a:txBody>
                    <a:bodyPr/>
                    <a:lstStyle/>
                    <a:p>
                      <a:pPr lvl="0" algn="ctr" rtl="0">
                        <a:spcBef>
                          <a:spcPts val="0"/>
                        </a:spcBef>
                        <a:buNone/>
                      </a:pPr>
                      <a:r>
                        <a:rPr lang="en-US" sz="2400">
                          <a:solidFill>
                            <a:schemeClr val="tx1"/>
                          </a:solidFill>
                        </a:rPr>
                        <a:t>6.00</a:t>
                      </a:r>
                    </a:p>
                  </a:txBody>
                  <a:tcPr marL="45720" marR="45720">
                    <a:solidFill>
                      <a:schemeClr val="bg1"/>
                    </a:solidFill>
                  </a:tcPr>
                </a:tc>
                <a:tc>
                  <a:txBody>
                    <a:bodyPr/>
                    <a:lstStyle/>
                    <a:p>
                      <a:pPr lvl="0" algn="ctr" rtl="0">
                        <a:spcBef>
                          <a:spcPts val="0"/>
                        </a:spcBef>
                        <a:buNone/>
                      </a:pPr>
                      <a:r>
                        <a:rPr lang="en-US" sz="2400" dirty="0" smtClean="0">
                          <a:solidFill>
                            <a:srgbClr val="009900"/>
                          </a:solidFill>
                        </a:rPr>
                        <a:t>4.11</a:t>
                      </a:r>
                      <a:endParaRPr lang="en-US" sz="2400" dirty="0">
                        <a:solidFill>
                          <a:srgbClr val="009900"/>
                        </a:solidFill>
                      </a:endParaRPr>
                    </a:p>
                  </a:txBody>
                  <a:tcPr marL="45720" marR="45720">
                    <a:solidFill>
                      <a:schemeClr val="bg1"/>
                    </a:solidFill>
                  </a:tcPr>
                </a:tc>
                <a:tc>
                  <a:txBody>
                    <a:bodyPr/>
                    <a:lstStyle/>
                    <a:p>
                      <a:pPr lvl="0" algn="ctr" rtl="0">
                        <a:spcBef>
                          <a:spcPts val="0"/>
                        </a:spcBef>
                        <a:buNone/>
                      </a:pPr>
                      <a:r>
                        <a:rPr lang="en-US" sz="2400" dirty="0" smtClean="0">
                          <a:solidFill>
                            <a:srgbClr val="FF0000"/>
                          </a:solidFill>
                        </a:rPr>
                        <a:t>7.42</a:t>
                      </a:r>
                      <a:endParaRPr lang="en-US" sz="2400" dirty="0">
                        <a:solidFill>
                          <a:srgbClr val="FF0000"/>
                        </a:solidFill>
                      </a:endParaRPr>
                    </a:p>
                  </a:txBody>
                  <a:tcPr marL="45720" marR="45720">
                    <a:solidFill>
                      <a:schemeClr val="bg1"/>
                    </a:solidFill>
                  </a:tcPr>
                </a:tc>
                <a:tc>
                  <a:txBody>
                    <a:bodyPr/>
                    <a:lstStyle/>
                    <a:p>
                      <a:pPr lvl="0" algn="ctr" rtl="0">
                        <a:spcBef>
                          <a:spcPts val="0"/>
                        </a:spcBef>
                        <a:buNone/>
                      </a:pPr>
                      <a:r>
                        <a:rPr lang="en-US" sz="2400" dirty="0" smtClean="0">
                          <a:solidFill>
                            <a:srgbClr val="FF0000"/>
                          </a:solidFill>
                        </a:rPr>
                        <a:t>6.06</a:t>
                      </a:r>
                      <a:endParaRPr lang="en-US" sz="2400" dirty="0">
                        <a:solidFill>
                          <a:srgbClr val="FF0000"/>
                        </a:solidFill>
                      </a:endParaRPr>
                    </a:p>
                  </a:txBody>
                  <a:tcPr marL="45720" marR="45720">
                    <a:solidFill>
                      <a:schemeClr val="bg1"/>
                    </a:solidFill>
                  </a:tcPr>
                </a:tc>
                <a:tc>
                  <a:txBody>
                    <a:bodyPr/>
                    <a:lstStyle/>
                    <a:p>
                      <a:pPr lvl="0" algn="ctr" rtl="0">
                        <a:spcBef>
                          <a:spcPts val="0"/>
                        </a:spcBef>
                        <a:buNone/>
                      </a:pPr>
                      <a:r>
                        <a:rPr lang="en-US" sz="2400" dirty="0" smtClean="0">
                          <a:solidFill>
                            <a:srgbClr val="FF0000"/>
                          </a:solidFill>
                        </a:rPr>
                        <a:t>6.38</a:t>
                      </a:r>
                      <a:endParaRPr lang="en-US" sz="2400" dirty="0">
                        <a:solidFill>
                          <a:srgbClr val="FF0000"/>
                        </a:solidFill>
                      </a:endParaRPr>
                    </a:p>
                  </a:txBody>
                  <a:tcPr marL="45720" marR="45720">
                    <a:solidFill>
                      <a:schemeClr val="bg1"/>
                    </a:solidFill>
                  </a:tcPr>
                </a:tc>
                <a:extLst>
                  <a:ext uri="{0D108BD9-81ED-4DB2-BD59-A6C34878D82A}">
                    <a16:rowId xmlns:a16="http://schemas.microsoft.com/office/drawing/2014/main" val="10002"/>
                  </a:ext>
                </a:extLst>
              </a:tr>
              <a:tr h="381000">
                <a:tc>
                  <a:txBody>
                    <a:bodyPr/>
                    <a:lstStyle/>
                    <a:p>
                      <a:pPr lvl="0" rtl="0">
                        <a:spcBef>
                          <a:spcPts val="0"/>
                        </a:spcBef>
                        <a:buNone/>
                      </a:pPr>
                      <a:r>
                        <a:rPr lang="en-US" sz="2400" b="1" dirty="0">
                          <a:solidFill>
                            <a:schemeClr val="tx1"/>
                          </a:solidFill>
                        </a:rPr>
                        <a:t>Precision</a:t>
                      </a:r>
                    </a:p>
                  </a:txBody>
                  <a:tcPr marL="45720" marR="45720">
                    <a:solidFill>
                      <a:schemeClr val="bg1"/>
                    </a:solidFill>
                  </a:tcPr>
                </a:tc>
                <a:tc>
                  <a:txBody>
                    <a:bodyPr/>
                    <a:lstStyle/>
                    <a:p>
                      <a:pPr lvl="0" algn="ctr" rtl="0">
                        <a:spcBef>
                          <a:spcPts val="0"/>
                        </a:spcBef>
                        <a:buNone/>
                      </a:pPr>
                      <a:r>
                        <a:rPr lang="en-US" sz="2400" dirty="0">
                          <a:solidFill>
                            <a:schemeClr val="tx1"/>
                          </a:solidFill>
                        </a:rPr>
                        <a:t>9.00</a:t>
                      </a:r>
                    </a:p>
                  </a:txBody>
                  <a:tcPr marL="45720" marR="45720">
                    <a:solidFill>
                      <a:schemeClr val="bg1"/>
                    </a:solidFill>
                  </a:tcPr>
                </a:tc>
                <a:tc>
                  <a:txBody>
                    <a:bodyPr/>
                    <a:lstStyle/>
                    <a:p>
                      <a:pPr lvl="0" algn="ctr" rtl="0">
                        <a:spcBef>
                          <a:spcPts val="0"/>
                        </a:spcBef>
                        <a:buNone/>
                      </a:pPr>
                      <a:r>
                        <a:rPr lang="en-US" sz="2400" dirty="0" smtClean="0">
                          <a:solidFill>
                            <a:srgbClr val="009900"/>
                          </a:solidFill>
                        </a:rPr>
                        <a:t>7.92</a:t>
                      </a:r>
                      <a:endParaRPr lang="en-US" sz="2400" dirty="0">
                        <a:solidFill>
                          <a:srgbClr val="009900"/>
                        </a:solidFill>
                      </a:endParaRPr>
                    </a:p>
                  </a:txBody>
                  <a:tcPr marL="45720" marR="45720">
                    <a:solidFill>
                      <a:schemeClr val="bg1"/>
                    </a:solidFill>
                  </a:tcPr>
                </a:tc>
                <a:tc>
                  <a:txBody>
                    <a:bodyPr/>
                    <a:lstStyle/>
                    <a:p>
                      <a:pPr lvl="0" algn="ctr" rtl="0">
                        <a:spcBef>
                          <a:spcPts val="0"/>
                        </a:spcBef>
                        <a:buNone/>
                      </a:pPr>
                      <a:r>
                        <a:rPr lang="en-US" sz="2400" dirty="0" smtClean="0">
                          <a:solidFill>
                            <a:srgbClr val="FF0000"/>
                          </a:solidFill>
                        </a:rPr>
                        <a:t>9.99</a:t>
                      </a:r>
                      <a:endParaRPr lang="en-US" sz="2400" dirty="0">
                        <a:solidFill>
                          <a:srgbClr val="FF0000"/>
                        </a:solidFill>
                      </a:endParaRPr>
                    </a:p>
                  </a:txBody>
                  <a:tcPr marL="45720" marR="45720">
                    <a:solidFill>
                      <a:schemeClr val="bg1"/>
                    </a:solidFill>
                  </a:tcPr>
                </a:tc>
                <a:tc>
                  <a:txBody>
                    <a:bodyPr/>
                    <a:lstStyle/>
                    <a:p>
                      <a:pPr lvl="0" algn="ctr" rtl="0">
                        <a:spcBef>
                          <a:spcPts val="0"/>
                        </a:spcBef>
                        <a:buNone/>
                      </a:pPr>
                      <a:r>
                        <a:rPr lang="en-US" sz="2400" dirty="0" smtClean="0">
                          <a:solidFill>
                            <a:srgbClr val="FF0000"/>
                          </a:solidFill>
                        </a:rPr>
                        <a:t>9.37</a:t>
                      </a:r>
                      <a:endParaRPr lang="en-US" sz="2400" dirty="0">
                        <a:solidFill>
                          <a:srgbClr val="FF0000"/>
                        </a:solidFill>
                      </a:endParaRPr>
                    </a:p>
                  </a:txBody>
                  <a:tcPr marL="45720" marR="45720">
                    <a:solidFill>
                      <a:schemeClr val="bg1"/>
                    </a:solidFill>
                  </a:tcPr>
                </a:tc>
                <a:tc>
                  <a:txBody>
                    <a:bodyPr/>
                    <a:lstStyle/>
                    <a:p>
                      <a:pPr lvl="0" algn="ctr" rtl="0">
                        <a:spcBef>
                          <a:spcPts val="0"/>
                        </a:spcBef>
                        <a:buNone/>
                      </a:pPr>
                      <a:r>
                        <a:rPr lang="en-US" sz="2400" dirty="0" smtClean="0">
                          <a:solidFill>
                            <a:srgbClr val="FF0000"/>
                          </a:solidFill>
                        </a:rPr>
                        <a:t>9.51</a:t>
                      </a:r>
                      <a:endParaRPr lang="en-US" sz="2400" dirty="0">
                        <a:solidFill>
                          <a:srgbClr val="FF0000"/>
                        </a:solidFill>
                      </a:endParaRPr>
                    </a:p>
                  </a:txBody>
                  <a:tcPr marL="45720" marR="45720">
                    <a:solidFill>
                      <a:schemeClr val="bg1"/>
                    </a:solidFill>
                  </a:tcPr>
                </a:tc>
                <a:extLst>
                  <a:ext uri="{0D108BD9-81ED-4DB2-BD59-A6C34878D82A}">
                    <a16:rowId xmlns:a16="http://schemas.microsoft.com/office/drawing/2014/main" val="10003"/>
                  </a:ext>
                </a:extLst>
              </a:tr>
            </a:tbl>
          </a:graphicData>
        </a:graphic>
      </p:graphicFrame>
      <p:sp>
        <p:nvSpPr>
          <p:cNvPr id="9" name="Shape 142"/>
          <p:cNvSpPr txBox="1"/>
          <p:nvPr/>
        </p:nvSpPr>
        <p:spPr>
          <a:xfrm>
            <a:off x="230637" y="3034849"/>
            <a:ext cx="8682722" cy="1920328"/>
          </a:xfrm>
          <a:prstGeom prst="rect">
            <a:avLst/>
          </a:prstGeom>
          <a:noFill/>
          <a:ln>
            <a:noFill/>
          </a:ln>
        </p:spPr>
        <p:txBody>
          <a:bodyPr lIns="91425" tIns="91425" rIns="91425" bIns="91425" anchor="t" anchorCtr="0">
            <a:noAutofit/>
          </a:bodyPr>
          <a:lstStyle/>
          <a:p>
            <a:pPr marL="457200" lvl="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At checkout position, spec is met vs. Q3 (CONUS) but not vs. DPR over the full disk</a:t>
            </a:r>
          </a:p>
          <a:p>
            <a:pPr marL="457200" lvl="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At the operational position, spec is not met vs. either data set</a:t>
            </a:r>
          </a:p>
          <a:p>
            <a:pPr marL="457200" lvl="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BUT at </a:t>
            </a:r>
            <a:r>
              <a:rPr lang="en-US" sz="2400" dirty="0" smtClean="0">
                <a:solidFill>
                  <a:schemeClr val="lt1"/>
                </a:solidFill>
                <a:latin typeface="Calibri"/>
                <a:ea typeface="Calibri"/>
                <a:cs typeface="Calibri"/>
                <a:sym typeface="Calibri"/>
              </a:rPr>
              <a:t>137</a:t>
            </a:r>
            <a:r>
              <a:rPr lang="en-US" sz="2400" kern="1200" dirty="0">
                <a:ln w="0"/>
                <a:solidFill>
                  <a:schemeClr val="bg1"/>
                </a:solidFill>
                <a:effectLst>
                  <a:outerShdw blurRad="38100" dist="19050" dir="2700000" algn="tl" rotWithShape="0">
                    <a:prstClr val="black">
                      <a:alpha val="40000"/>
                    </a:prstClr>
                  </a:outerShdw>
                </a:effectLst>
                <a:latin typeface="Calibri"/>
              </a:rPr>
              <a:t>°</a:t>
            </a:r>
            <a:r>
              <a:rPr lang="en-US" sz="2400" dirty="0" smtClean="0">
                <a:solidFill>
                  <a:schemeClr val="lt1"/>
                </a:solidFill>
                <a:latin typeface="Calibri"/>
                <a:ea typeface="Calibri"/>
                <a:cs typeface="Calibri"/>
                <a:sym typeface="Calibri"/>
              </a:rPr>
              <a:t>W </a:t>
            </a:r>
            <a:r>
              <a:rPr lang="en-US" sz="2400" dirty="0" smtClean="0">
                <a:solidFill>
                  <a:schemeClr val="lt1"/>
                </a:solidFill>
                <a:latin typeface="Calibri"/>
                <a:ea typeface="Calibri"/>
                <a:cs typeface="Calibri"/>
                <a:sym typeface="Calibri"/>
              </a:rPr>
              <a:t>during </a:t>
            </a:r>
            <a:r>
              <a:rPr lang="en-US" sz="2400" u="sng" dirty="0" smtClean="0">
                <a:solidFill>
                  <a:schemeClr val="lt1"/>
                </a:solidFill>
                <a:latin typeface="Calibri"/>
                <a:ea typeface="Calibri"/>
                <a:cs typeface="Calibri"/>
                <a:sym typeface="Calibri"/>
              </a:rPr>
              <a:t>NH cool season</a:t>
            </a:r>
            <a:r>
              <a:rPr lang="en-US" sz="2400" dirty="0" smtClean="0">
                <a:solidFill>
                  <a:schemeClr val="lt1"/>
                </a:solidFill>
                <a:latin typeface="Calibri"/>
                <a:ea typeface="Calibri"/>
                <a:cs typeface="Calibri"/>
                <a:sym typeface="Calibri"/>
              </a:rPr>
              <a:t> when GOES-16 performs </a:t>
            </a:r>
            <a:r>
              <a:rPr lang="en-US" sz="2400" u="sng" dirty="0" smtClean="0">
                <a:solidFill>
                  <a:schemeClr val="lt1"/>
                </a:solidFill>
                <a:latin typeface="Calibri"/>
                <a:ea typeface="Calibri"/>
                <a:cs typeface="Calibri"/>
                <a:sym typeface="Calibri"/>
              </a:rPr>
              <a:t>worse</a:t>
            </a:r>
            <a:r>
              <a:rPr lang="en-US" sz="2400" dirty="0" smtClean="0">
                <a:solidFill>
                  <a:schemeClr val="lt1"/>
                </a:solidFill>
                <a:latin typeface="Calibri"/>
                <a:ea typeface="Calibri"/>
                <a:cs typeface="Calibri"/>
                <a:sym typeface="Calibri"/>
              </a:rPr>
              <a:t>; expect better performance in warm season</a:t>
            </a:r>
            <a:endParaRPr lang="en-US" sz="2400" dirty="0">
              <a:solidFill>
                <a:schemeClr val="lt1"/>
              </a:solidFill>
              <a:latin typeface="Calibri"/>
              <a:ea typeface="Calibri"/>
              <a:cs typeface="Calibri"/>
              <a:sym typeface="Calibri"/>
            </a:endParaRPr>
          </a:p>
        </p:txBody>
      </p:sp>
      <p:sp>
        <p:nvSpPr>
          <p:cNvPr id="10" name="Shape 329"/>
          <p:cNvSpPr txBox="1">
            <a:spLocks noGrp="1"/>
          </p:cNvSpPr>
          <p:nvPr>
            <p:ph type="title"/>
          </p:nvPr>
        </p:nvSpPr>
        <p:spPr>
          <a:xfrm>
            <a:off x="457200" y="90154"/>
            <a:ext cx="8229600" cy="1037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600" b="0" i="0" u="none" strike="noStrike" cap="none" dirty="0" smtClean="0">
                <a:solidFill>
                  <a:schemeClr val="lt1"/>
                </a:solidFill>
                <a:latin typeface="Calibri"/>
                <a:ea typeface="Calibri"/>
                <a:cs typeface="Calibri"/>
                <a:sym typeface="Calibri"/>
              </a:rPr>
              <a:t>Results of ABI-FD_QPE04</a:t>
            </a:r>
            <a:endParaRPr lang="en-US" sz="3600" b="0" i="0" u="none" strike="noStrike" cap="none" dirty="0">
              <a:solidFill>
                <a:schemeClr val="lt1"/>
              </a:solidFill>
              <a:latin typeface="Calibri"/>
              <a:ea typeface="Calibri"/>
              <a:cs typeface="Calibri"/>
              <a:sym typeface="Calibri"/>
            </a:endParaRPr>
          </a:p>
        </p:txBody>
      </p:sp>
      <p:graphicFrame>
        <p:nvGraphicFramePr>
          <p:cNvPr id="7" name="Shape 141"/>
          <p:cNvGraphicFramePr/>
          <p:nvPr>
            <p:extLst>
              <p:ext uri="{D42A27DB-BD31-4B8C-83A1-F6EECF244321}">
                <p14:modId xmlns:p14="http://schemas.microsoft.com/office/powerpoint/2010/main" val="1577197233"/>
              </p:ext>
            </p:extLst>
          </p:nvPr>
        </p:nvGraphicFramePr>
        <p:xfrm>
          <a:off x="38099" y="5029200"/>
          <a:ext cx="9067801" cy="1828800"/>
        </p:xfrm>
        <a:graphic>
          <a:graphicData uri="http://schemas.openxmlformats.org/drawingml/2006/table">
            <a:tbl>
              <a:tblPr>
                <a:noFill/>
              </a:tblPr>
              <a:tblGrid>
                <a:gridCol w="1730829">
                  <a:extLst>
                    <a:ext uri="{9D8B030D-6E8A-4147-A177-3AD203B41FA5}">
                      <a16:colId xmlns:a16="http://schemas.microsoft.com/office/drawing/2014/main" val="20000"/>
                    </a:ext>
                  </a:extLst>
                </a:gridCol>
                <a:gridCol w="186186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689403153"/>
                    </a:ext>
                  </a:extLst>
                </a:gridCol>
                <a:gridCol w="1365956">
                  <a:extLst>
                    <a:ext uri="{9D8B030D-6E8A-4147-A177-3AD203B41FA5}">
                      <a16:colId xmlns:a16="http://schemas.microsoft.com/office/drawing/2014/main" val="20004"/>
                    </a:ext>
                  </a:extLst>
                </a:gridCol>
                <a:gridCol w="1365956">
                  <a:extLst>
                    <a:ext uri="{9D8B030D-6E8A-4147-A177-3AD203B41FA5}">
                      <a16:colId xmlns:a16="http://schemas.microsoft.com/office/drawing/2014/main" val="2018336968"/>
                    </a:ext>
                  </a:extLst>
                </a:gridCol>
              </a:tblGrid>
              <a:tr h="320025">
                <a:tc rowSpan="2">
                  <a:txBody>
                    <a:bodyPr/>
                    <a:lstStyle/>
                    <a:p>
                      <a:pPr lvl="0">
                        <a:spcBef>
                          <a:spcPts val="0"/>
                        </a:spcBef>
                        <a:buNone/>
                      </a:pPr>
                      <a:r>
                        <a:rPr lang="en-US" sz="2400" b="1" dirty="0" smtClean="0">
                          <a:solidFill>
                            <a:schemeClr val="tx1"/>
                          </a:solidFill>
                        </a:rPr>
                        <a:t>GOES-16 (last 12 </a:t>
                      </a:r>
                      <a:r>
                        <a:rPr lang="en-US" sz="2400" b="1" dirty="0" err="1" smtClean="0">
                          <a:solidFill>
                            <a:schemeClr val="tx1"/>
                          </a:solidFill>
                        </a:rPr>
                        <a:t>mos</a:t>
                      </a:r>
                      <a:r>
                        <a:rPr lang="en-US" sz="2400" b="1" dirty="0" smtClean="0">
                          <a:solidFill>
                            <a:schemeClr val="tx1"/>
                          </a:solidFill>
                        </a:rPr>
                        <a:t>)</a:t>
                      </a:r>
                      <a:endParaRPr sz="2400" b="1" dirty="0">
                        <a:solidFill>
                          <a:schemeClr val="tx1"/>
                        </a:solidFill>
                      </a:endParaRPr>
                    </a:p>
                  </a:txBody>
                  <a:tcPr marL="45720" marR="45720">
                    <a:solidFill>
                      <a:schemeClr val="bg1"/>
                    </a:solidFill>
                  </a:tcPr>
                </a:tc>
                <a:tc rowSpan="2">
                  <a:txBody>
                    <a:bodyPr/>
                    <a:lstStyle/>
                    <a:p>
                      <a:pPr lvl="0" algn="ctr" rtl="0">
                        <a:spcBef>
                          <a:spcPts val="0"/>
                        </a:spcBef>
                        <a:buNone/>
                      </a:pPr>
                      <a:r>
                        <a:rPr lang="en-US" sz="2400" b="1" dirty="0" smtClean="0">
                          <a:solidFill>
                            <a:schemeClr val="tx1"/>
                          </a:solidFill>
                        </a:rPr>
                        <a:t>Spec</a:t>
                      </a:r>
                      <a:endParaRPr lang="en-US" sz="2400" b="1" dirty="0">
                        <a:solidFill>
                          <a:schemeClr val="tx1"/>
                        </a:solidFill>
                      </a:endParaRPr>
                    </a:p>
                  </a:txBody>
                  <a:tcPr marL="45720" marR="45720">
                    <a:solidFill>
                      <a:schemeClr val="bg1"/>
                    </a:solidFill>
                  </a:tcPr>
                </a:tc>
                <a:tc gridSpan="2">
                  <a:txBody>
                    <a:bodyPr/>
                    <a:lstStyle/>
                    <a:p>
                      <a:pPr lvl="0" algn="ctr" rtl="0">
                        <a:spcBef>
                          <a:spcPts val="0"/>
                        </a:spcBef>
                        <a:buNone/>
                      </a:pPr>
                      <a:r>
                        <a:rPr lang="en-US" sz="2400" b="1" dirty="0" smtClean="0">
                          <a:solidFill>
                            <a:schemeClr val="tx1"/>
                          </a:solidFill>
                        </a:rPr>
                        <a:t>Vs. Q3</a:t>
                      </a:r>
                      <a:endParaRPr lang="en-US" sz="2400" b="1" dirty="0">
                        <a:solidFill>
                          <a:schemeClr val="tx1"/>
                        </a:solidFill>
                      </a:endParaRPr>
                    </a:p>
                  </a:txBody>
                  <a:tcPr marL="45720" marR="45720">
                    <a:solidFill>
                      <a:schemeClr val="bg1"/>
                    </a:solidFill>
                  </a:tcPr>
                </a:tc>
                <a:tc hMerge="1">
                  <a:txBody>
                    <a:bodyPr/>
                    <a:lstStyle/>
                    <a:p>
                      <a:endParaRPr lang="en-US"/>
                    </a:p>
                  </a:txBody>
                  <a:tcPr/>
                </a:tc>
                <a:tc gridSpan="2">
                  <a:txBody>
                    <a:bodyPr/>
                    <a:lstStyle/>
                    <a:p>
                      <a:pPr lvl="0" algn="ctr" rtl="0">
                        <a:spcBef>
                          <a:spcPts val="0"/>
                        </a:spcBef>
                        <a:buNone/>
                      </a:pPr>
                      <a:r>
                        <a:rPr lang="en-US" sz="2400" b="1" dirty="0" smtClean="0">
                          <a:solidFill>
                            <a:schemeClr val="tx1"/>
                          </a:solidFill>
                        </a:rPr>
                        <a:t>Vs.</a:t>
                      </a:r>
                      <a:r>
                        <a:rPr lang="en-US" sz="2400" b="1" baseline="0" dirty="0" smtClean="0">
                          <a:solidFill>
                            <a:schemeClr val="tx1"/>
                          </a:solidFill>
                        </a:rPr>
                        <a:t> DPR</a:t>
                      </a:r>
                      <a:endParaRPr lang="en-US" sz="2400" b="1" dirty="0">
                        <a:solidFill>
                          <a:schemeClr val="tx1"/>
                        </a:solidFill>
                      </a:endParaRPr>
                    </a:p>
                  </a:txBody>
                  <a:tcPr marL="45720" marR="45720">
                    <a:solidFill>
                      <a:schemeClr val="bg1"/>
                    </a:solidFill>
                  </a:tcPr>
                </a:tc>
                <a:tc hMerge="1">
                  <a:txBody>
                    <a:bodyPr/>
                    <a:lstStyle/>
                    <a:p>
                      <a:endParaRPr lang="en-US"/>
                    </a:p>
                  </a:txBody>
                  <a:tcPr/>
                </a:tc>
                <a:extLst>
                  <a:ext uri="{0D108BD9-81ED-4DB2-BD59-A6C34878D82A}">
                    <a16:rowId xmlns:a16="http://schemas.microsoft.com/office/drawing/2014/main" val="10000"/>
                  </a:ext>
                </a:extLst>
              </a:tr>
              <a:tr h="320025">
                <a:tc vMerge="1">
                  <a:txBody>
                    <a:bodyPr/>
                    <a:lstStyle/>
                    <a:p>
                      <a:endParaRPr lang="en-US"/>
                    </a:p>
                  </a:txBody>
                  <a:tcPr/>
                </a:tc>
                <a:tc vMerge="1">
                  <a:txBody>
                    <a:bodyPr/>
                    <a:lstStyle/>
                    <a:p>
                      <a:endParaRPr lang="en-US"/>
                    </a:p>
                  </a:txBody>
                  <a:tcPr/>
                </a:tc>
                <a:tc>
                  <a:txBody>
                    <a:bodyPr/>
                    <a:lstStyle/>
                    <a:p>
                      <a:pPr lvl="0" algn="ctr" rtl="0">
                        <a:spcBef>
                          <a:spcPts val="0"/>
                        </a:spcBef>
                        <a:buNone/>
                      </a:pPr>
                      <a:r>
                        <a:rPr lang="en-US" sz="2400" b="1" dirty="0" smtClean="0">
                          <a:solidFill>
                            <a:schemeClr val="tx1"/>
                          </a:solidFill>
                        </a:rPr>
                        <a:t>May-Oct</a:t>
                      </a:r>
                      <a:endParaRPr lang="en-US" sz="2400" b="1" dirty="0">
                        <a:solidFill>
                          <a:schemeClr val="tx1"/>
                        </a:solidFill>
                      </a:endParaRPr>
                    </a:p>
                  </a:txBody>
                  <a:tcPr marL="45720" marR="45720">
                    <a:solidFill>
                      <a:schemeClr val="bg1"/>
                    </a:solidFill>
                  </a:tcPr>
                </a:tc>
                <a:tc>
                  <a:txBody>
                    <a:bodyPr/>
                    <a:lstStyle/>
                    <a:p>
                      <a:pPr lvl="0" algn="ctr" rtl="0">
                        <a:spcBef>
                          <a:spcPts val="0"/>
                        </a:spcBef>
                        <a:buNone/>
                      </a:pPr>
                      <a:r>
                        <a:rPr lang="en-US" sz="2400" b="1" dirty="0" smtClean="0">
                          <a:solidFill>
                            <a:schemeClr val="tx1"/>
                          </a:solidFill>
                        </a:rPr>
                        <a:t>Nov-Apr</a:t>
                      </a:r>
                      <a:endParaRPr lang="en-US" sz="2400" b="1" dirty="0">
                        <a:solidFill>
                          <a:schemeClr val="tx1"/>
                        </a:solidFill>
                      </a:endParaRPr>
                    </a:p>
                  </a:txBody>
                  <a:tcPr marL="45720" marR="45720">
                    <a:solidFill>
                      <a:schemeClr val="bg1"/>
                    </a:solidFill>
                  </a:tcPr>
                </a:tc>
                <a:tc>
                  <a:txBody>
                    <a:bodyPr/>
                    <a:lstStyle/>
                    <a:p>
                      <a:pPr lvl="0" algn="ctr" rtl="0">
                        <a:spcBef>
                          <a:spcPts val="0"/>
                        </a:spcBef>
                        <a:buNone/>
                      </a:pPr>
                      <a:r>
                        <a:rPr lang="en-US" sz="2400" b="1" dirty="0" smtClean="0">
                          <a:solidFill>
                            <a:schemeClr val="tx1"/>
                          </a:solidFill>
                        </a:rPr>
                        <a:t>May-Oct</a:t>
                      </a:r>
                      <a:endParaRPr lang="en-US" sz="2400" b="1" dirty="0">
                        <a:solidFill>
                          <a:schemeClr val="tx1"/>
                        </a:solidFill>
                      </a:endParaRPr>
                    </a:p>
                  </a:txBody>
                  <a:tcPr marL="45720" marR="45720">
                    <a:solidFill>
                      <a:schemeClr val="bg1"/>
                    </a:solidFill>
                  </a:tcPr>
                </a:tc>
                <a:tc>
                  <a:txBody>
                    <a:bodyPr/>
                    <a:lstStyle/>
                    <a:p>
                      <a:pPr lvl="0" algn="ctr" rtl="0">
                        <a:spcBef>
                          <a:spcPts val="0"/>
                        </a:spcBef>
                        <a:buNone/>
                      </a:pPr>
                      <a:r>
                        <a:rPr lang="en-US" sz="2400" b="1" dirty="0" smtClean="0">
                          <a:solidFill>
                            <a:schemeClr val="tx1"/>
                          </a:solidFill>
                        </a:rPr>
                        <a:t>Nov-Apr</a:t>
                      </a:r>
                      <a:endParaRPr lang="en-US" sz="2400" b="1" dirty="0">
                        <a:solidFill>
                          <a:schemeClr val="tx1"/>
                        </a:solidFill>
                      </a:endParaRPr>
                    </a:p>
                  </a:txBody>
                  <a:tcPr marL="45720" marR="45720">
                    <a:solidFill>
                      <a:schemeClr val="bg1"/>
                    </a:solidFill>
                  </a:tcPr>
                </a:tc>
                <a:extLst>
                  <a:ext uri="{0D108BD9-81ED-4DB2-BD59-A6C34878D82A}">
                    <a16:rowId xmlns:a16="http://schemas.microsoft.com/office/drawing/2014/main" val="10001"/>
                  </a:ext>
                </a:extLst>
              </a:tr>
              <a:tr h="381000">
                <a:tc>
                  <a:txBody>
                    <a:bodyPr/>
                    <a:lstStyle/>
                    <a:p>
                      <a:pPr lvl="0" rtl="0">
                        <a:spcBef>
                          <a:spcPts val="0"/>
                        </a:spcBef>
                        <a:buNone/>
                      </a:pPr>
                      <a:r>
                        <a:rPr lang="en-US" sz="2400" b="1" dirty="0">
                          <a:solidFill>
                            <a:schemeClr val="tx1"/>
                          </a:solidFill>
                        </a:rPr>
                        <a:t>Accuracy</a:t>
                      </a:r>
                    </a:p>
                  </a:txBody>
                  <a:tcPr marL="45720" marR="45720">
                    <a:solidFill>
                      <a:schemeClr val="bg1"/>
                    </a:solidFill>
                  </a:tcPr>
                </a:tc>
                <a:tc>
                  <a:txBody>
                    <a:bodyPr/>
                    <a:lstStyle/>
                    <a:p>
                      <a:pPr lvl="0" algn="ctr" rtl="0">
                        <a:spcBef>
                          <a:spcPts val="0"/>
                        </a:spcBef>
                        <a:buNone/>
                      </a:pPr>
                      <a:r>
                        <a:rPr lang="en-US" sz="2400">
                          <a:solidFill>
                            <a:schemeClr val="tx1"/>
                          </a:solidFill>
                        </a:rPr>
                        <a:t>6.00</a:t>
                      </a:r>
                    </a:p>
                  </a:txBody>
                  <a:tcPr marL="45720" marR="45720">
                    <a:solidFill>
                      <a:schemeClr val="bg1"/>
                    </a:solidFill>
                  </a:tcPr>
                </a:tc>
                <a:tc>
                  <a:txBody>
                    <a:bodyPr/>
                    <a:lstStyle/>
                    <a:p>
                      <a:pPr lvl="0" algn="ctr" rtl="0">
                        <a:spcBef>
                          <a:spcPts val="0"/>
                        </a:spcBef>
                        <a:buNone/>
                      </a:pPr>
                      <a:r>
                        <a:rPr lang="en-US" sz="2400" dirty="0" smtClean="0">
                          <a:solidFill>
                            <a:srgbClr val="009900"/>
                          </a:solidFill>
                        </a:rPr>
                        <a:t>4.89</a:t>
                      </a:r>
                      <a:endParaRPr lang="en-US" sz="2400" dirty="0">
                        <a:solidFill>
                          <a:srgbClr val="009900"/>
                        </a:solidFill>
                      </a:endParaRPr>
                    </a:p>
                  </a:txBody>
                  <a:tcPr marL="45720" marR="45720">
                    <a:solidFill>
                      <a:schemeClr val="bg1"/>
                    </a:solidFill>
                  </a:tcPr>
                </a:tc>
                <a:tc>
                  <a:txBody>
                    <a:bodyPr/>
                    <a:lstStyle/>
                    <a:p>
                      <a:pPr lvl="0" algn="ctr" rtl="0">
                        <a:spcBef>
                          <a:spcPts val="0"/>
                        </a:spcBef>
                        <a:buNone/>
                      </a:pPr>
                      <a:r>
                        <a:rPr lang="en-US" sz="2400" dirty="0" smtClean="0">
                          <a:solidFill>
                            <a:srgbClr val="FF0000"/>
                          </a:solidFill>
                        </a:rPr>
                        <a:t>6.53</a:t>
                      </a:r>
                      <a:endParaRPr lang="en-US" sz="2400" dirty="0">
                        <a:solidFill>
                          <a:srgbClr val="FF0000"/>
                        </a:solidFill>
                      </a:endParaRPr>
                    </a:p>
                  </a:txBody>
                  <a:tcPr marL="45720" marR="45720">
                    <a:solidFill>
                      <a:schemeClr val="bg1"/>
                    </a:solidFill>
                  </a:tcPr>
                </a:tc>
                <a:tc>
                  <a:txBody>
                    <a:bodyPr/>
                    <a:lstStyle/>
                    <a:p>
                      <a:pPr lvl="0" algn="ctr" rtl="0">
                        <a:spcBef>
                          <a:spcPts val="0"/>
                        </a:spcBef>
                        <a:buNone/>
                      </a:pPr>
                      <a:r>
                        <a:rPr lang="en-US" sz="2400" dirty="0" smtClean="0">
                          <a:solidFill>
                            <a:srgbClr val="FF0000"/>
                          </a:solidFill>
                        </a:rPr>
                        <a:t>6.19</a:t>
                      </a:r>
                      <a:endParaRPr lang="en-US" sz="2400" dirty="0">
                        <a:solidFill>
                          <a:srgbClr val="FF0000"/>
                        </a:solidFill>
                      </a:endParaRPr>
                    </a:p>
                  </a:txBody>
                  <a:tcPr marL="45720" marR="45720">
                    <a:solidFill>
                      <a:schemeClr val="bg1"/>
                    </a:solidFill>
                  </a:tcPr>
                </a:tc>
                <a:tc>
                  <a:txBody>
                    <a:bodyPr/>
                    <a:lstStyle/>
                    <a:p>
                      <a:pPr lvl="0" algn="ctr" rtl="0">
                        <a:spcBef>
                          <a:spcPts val="0"/>
                        </a:spcBef>
                        <a:buNone/>
                      </a:pPr>
                      <a:r>
                        <a:rPr lang="en-US" sz="2400" dirty="0" smtClean="0">
                          <a:solidFill>
                            <a:srgbClr val="FF0000"/>
                          </a:solidFill>
                        </a:rPr>
                        <a:t>6.67</a:t>
                      </a:r>
                      <a:endParaRPr lang="en-US" sz="2400" dirty="0">
                        <a:solidFill>
                          <a:srgbClr val="FF0000"/>
                        </a:solidFill>
                      </a:endParaRPr>
                    </a:p>
                  </a:txBody>
                  <a:tcPr marL="45720" marR="45720">
                    <a:solidFill>
                      <a:schemeClr val="bg1"/>
                    </a:solidFill>
                  </a:tcPr>
                </a:tc>
                <a:extLst>
                  <a:ext uri="{0D108BD9-81ED-4DB2-BD59-A6C34878D82A}">
                    <a16:rowId xmlns:a16="http://schemas.microsoft.com/office/drawing/2014/main" val="10002"/>
                  </a:ext>
                </a:extLst>
              </a:tr>
              <a:tr h="381000">
                <a:tc>
                  <a:txBody>
                    <a:bodyPr/>
                    <a:lstStyle/>
                    <a:p>
                      <a:pPr lvl="0" rtl="0">
                        <a:spcBef>
                          <a:spcPts val="0"/>
                        </a:spcBef>
                        <a:buNone/>
                      </a:pPr>
                      <a:r>
                        <a:rPr lang="en-US" sz="2400" b="1" dirty="0">
                          <a:solidFill>
                            <a:schemeClr val="tx1"/>
                          </a:solidFill>
                        </a:rPr>
                        <a:t>Precision</a:t>
                      </a:r>
                    </a:p>
                  </a:txBody>
                  <a:tcPr marL="45720" marR="45720">
                    <a:solidFill>
                      <a:schemeClr val="bg1"/>
                    </a:solidFill>
                  </a:tcPr>
                </a:tc>
                <a:tc>
                  <a:txBody>
                    <a:bodyPr/>
                    <a:lstStyle/>
                    <a:p>
                      <a:pPr lvl="0" algn="ctr" rtl="0">
                        <a:spcBef>
                          <a:spcPts val="0"/>
                        </a:spcBef>
                        <a:buNone/>
                      </a:pPr>
                      <a:r>
                        <a:rPr lang="en-US" sz="2400" dirty="0">
                          <a:solidFill>
                            <a:schemeClr val="tx1"/>
                          </a:solidFill>
                        </a:rPr>
                        <a:t>9.00</a:t>
                      </a:r>
                    </a:p>
                  </a:txBody>
                  <a:tcPr marL="45720" marR="45720">
                    <a:solidFill>
                      <a:schemeClr val="bg1"/>
                    </a:solidFill>
                  </a:tcPr>
                </a:tc>
                <a:tc>
                  <a:txBody>
                    <a:bodyPr/>
                    <a:lstStyle/>
                    <a:p>
                      <a:pPr lvl="0" algn="ctr" rtl="0">
                        <a:spcBef>
                          <a:spcPts val="0"/>
                        </a:spcBef>
                        <a:buNone/>
                      </a:pPr>
                      <a:r>
                        <a:rPr lang="en-US" sz="2400" dirty="0" smtClean="0">
                          <a:solidFill>
                            <a:srgbClr val="009900"/>
                          </a:solidFill>
                        </a:rPr>
                        <a:t>8.93</a:t>
                      </a:r>
                      <a:endParaRPr lang="en-US" sz="2400" dirty="0">
                        <a:solidFill>
                          <a:srgbClr val="009900"/>
                        </a:solidFill>
                      </a:endParaRPr>
                    </a:p>
                  </a:txBody>
                  <a:tcPr marL="45720" marR="45720">
                    <a:solidFill>
                      <a:schemeClr val="bg1"/>
                    </a:solidFill>
                  </a:tcPr>
                </a:tc>
                <a:tc>
                  <a:txBody>
                    <a:bodyPr/>
                    <a:lstStyle/>
                    <a:p>
                      <a:pPr lvl="0" algn="ctr" rtl="0">
                        <a:spcBef>
                          <a:spcPts val="0"/>
                        </a:spcBef>
                        <a:buNone/>
                      </a:pPr>
                      <a:r>
                        <a:rPr lang="en-US" sz="2400" dirty="0" smtClean="0">
                          <a:solidFill>
                            <a:srgbClr val="FF0000"/>
                          </a:solidFill>
                        </a:rPr>
                        <a:t>9.77</a:t>
                      </a:r>
                      <a:endParaRPr lang="en-US" sz="2400" dirty="0">
                        <a:solidFill>
                          <a:srgbClr val="FF0000"/>
                        </a:solidFill>
                      </a:endParaRPr>
                    </a:p>
                  </a:txBody>
                  <a:tcPr marL="45720" marR="45720">
                    <a:solidFill>
                      <a:schemeClr val="bg1"/>
                    </a:solidFill>
                  </a:tcPr>
                </a:tc>
                <a:tc>
                  <a:txBody>
                    <a:bodyPr/>
                    <a:lstStyle/>
                    <a:p>
                      <a:pPr lvl="0" algn="ctr" rtl="0">
                        <a:spcBef>
                          <a:spcPts val="0"/>
                        </a:spcBef>
                        <a:buNone/>
                      </a:pPr>
                      <a:r>
                        <a:rPr lang="en-US" sz="2400" dirty="0" smtClean="0">
                          <a:solidFill>
                            <a:srgbClr val="FF0000"/>
                          </a:solidFill>
                        </a:rPr>
                        <a:t>9.27</a:t>
                      </a:r>
                      <a:endParaRPr lang="en-US" sz="2400" dirty="0">
                        <a:solidFill>
                          <a:srgbClr val="FF0000"/>
                        </a:solidFill>
                      </a:endParaRPr>
                    </a:p>
                  </a:txBody>
                  <a:tcPr marL="45720" marR="45720">
                    <a:solidFill>
                      <a:schemeClr val="bg1"/>
                    </a:solidFill>
                  </a:tcPr>
                </a:tc>
                <a:tc>
                  <a:txBody>
                    <a:bodyPr/>
                    <a:lstStyle/>
                    <a:p>
                      <a:pPr lvl="0" algn="ctr" rtl="0">
                        <a:spcBef>
                          <a:spcPts val="0"/>
                        </a:spcBef>
                        <a:buNone/>
                      </a:pPr>
                      <a:r>
                        <a:rPr lang="en-US" sz="2400" dirty="0" smtClean="0">
                          <a:solidFill>
                            <a:srgbClr val="FF0000"/>
                          </a:solidFill>
                        </a:rPr>
                        <a:t>9.50</a:t>
                      </a:r>
                      <a:endParaRPr lang="en-US" sz="2400" dirty="0">
                        <a:solidFill>
                          <a:srgbClr val="FF0000"/>
                        </a:solidFill>
                      </a:endParaRPr>
                    </a:p>
                  </a:txBody>
                  <a:tcPr marL="45720" marR="4572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45491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828800" y="90154"/>
            <a:ext cx="5486399" cy="1037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dirty="0" smtClean="0">
                <a:solidFill>
                  <a:schemeClr val="lt1"/>
                </a:solidFill>
                <a:latin typeface="Calibri"/>
                <a:ea typeface="Calibri"/>
                <a:cs typeface="Calibri"/>
                <a:sym typeface="Calibri"/>
              </a:rPr>
              <a:t>Validation Results: 89.5°W</a:t>
            </a:r>
            <a:endParaRPr lang="en-US" sz="3600" b="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13</a:t>
            </a:fld>
            <a:endParaRPr lang="en-US" sz="1200" b="0" i="0" u="none" strike="noStrike" cap="none">
              <a:solidFill>
                <a:schemeClr val="lt1"/>
              </a:solidFill>
              <a:latin typeface="Calibri"/>
              <a:ea typeface="Calibri"/>
              <a:cs typeface="Calibri"/>
              <a:sym typeface="Calibri"/>
            </a:endParaRPr>
          </a:p>
        </p:txBody>
      </p:sp>
      <p:sp>
        <p:nvSpPr>
          <p:cNvPr id="9" name="Shape 142"/>
          <p:cNvSpPr txBox="1"/>
          <p:nvPr/>
        </p:nvSpPr>
        <p:spPr>
          <a:xfrm>
            <a:off x="140169" y="5884887"/>
            <a:ext cx="8419800" cy="836565"/>
          </a:xfrm>
          <a:prstGeom prst="rect">
            <a:avLst/>
          </a:prstGeom>
          <a:noFill/>
          <a:ln>
            <a:noFill/>
          </a:ln>
        </p:spPr>
        <p:txBody>
          <a:bodyPr lIns="91425" tIns="91425" rIns="91425" bIns="91425" anchor="t" anchorCtr="0">
            <a:noAutofit/>
          </a:bodyPr>
          <a:lstStyle/>
          <a:p>
            <a:pPr marL="457200" lvl="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Computed for pixels with retrieved rain rates of 9.5-10.5 mm/h </a:t>
            </a:r>
            <a:r>
              <a:rPr lang="en-US" sz="2400" dirty="0">
                <a:solidFill>
                  <a:schemeClr val="lt1"/>
                </a:solidFill>
                <a:latin typeface="Calibri"/>
                <a:ea typeface="Calibri"/>
                <a:cs typeface="Calibri"/>
                <a:sym typeface="Calibri"/>
              </a:rPr>
              <a:t>for </a:t>
            </a:r>
            <a:r>
              <a:rPr lang="en-US" sz="2400" dirty="0" smtClean="0">
                <a:solidFill>
                  <a:schemeClr val="lt1"/>
                </a:solidFill>
                <a:latin typeface="Calibri"/>
                <a:ea typeface="Calibri"/>
                <a:cs typeface="Calibri"/>
                <a:sym typeface="Calibri"/>
              </a:rPr>
              <a:t>13 September 2018 – 24 October 2019.</a:t>
            </a:r>
            <a:endParaRPr lang="en-US" sz="2400" dirty="0">
              <a:solidFill>
                <a:schemeClr val="lt1"/>
              </a:solidFill>
              <a:latin typeface="Calibri"/>
              <a:ea typeface="Calibri"/>
              <a:cs typeface="Calibri"/>
              <a:sym typeface="Calibri"/>
            </a:endParaRPr>
          </a:p>
        </p:txBody>
      </p:sp>
      <p:sp>
        <p:nvSpPr>
          <p:cNvPr id="13" name="TextBox 12"/>
          <p:cNvSpPr txBox="1"/>
          <p:nvPr/>
        </p:nvSpPr>
        <p:spPr>
          <a:xfrm>
            <a:off x="12454" y="1143000"/>
            <a:ext cx="3044952" cy="369332"/>
          </a:xfrm>
          <a:prstGeom prst="rect">
            <a:avLst/>
          </a:prstGeom>
          <a:noFill/>
        </p:spPr>
        <p:txBody>
          <a:bodyPr wrap="square" rtlCol="0">
            <a:spAutoFit/>
          </a:bodyPr>
          <a:lstStyle/>
          <a:p>
            <a:pPr algn="ctr"/>
            <a:r>
              <a:rPr lang="en-US" sz="1800" b="1" dirty="0" smtClean="0">
                <a:solidFill>
                  <a:schemeClr val="bg1"/>
                </a:solidFill>
              </a:rPr>
              <a:t>Accuracy</a:t>
            </a:r>
            <a:endParaRPr lang="en-US" sz="1800" b="1" dirty="0">
              <a:solidFill>
                <a:schemeClr val="bg1"/>
              </a:solidFill>
            </a:endParaRPr>
          </a:p>
        </p:txBody>
      </p:sp>
      <p:sp>
        <p:nvSpPr>
          <p:cNvPr id="14" name="TextBox 13"/>
          <p:cNvSpPr txBox="1"/>
          <p:nvPr/>
        </p:nvSpPr>
        <p:spPr>
          <a:xfrm>
            <a:off x="3041642" y="1143000"/>
            <a:ext cx="3044952" cy="369332"/>
          </a:xfrm>
          <a:prstGeom prst="rect">
            <a:avLst/>
          </a:prstGeom>
          <a:noFill/>
        </p:spPr>
        <p:txBody>
          <a:bodyPr wrap="square" rtlCol="0">
            <a:spAutoFit/>
          </a:bodyPr>
          <a:lstStyle/>
          <a:p>
            <a:pPr algn="ctr"/>
            <a:r>
              <a:rPr lang="en-US" sz="1800" b="1" dirty="0" smtClean="0">
                <a:solidFill>
                  <a:schemeClr val="bg1"/>
                </a:solidFill>
              </a:rPr>
              <a:t>Precision</a:t>
            </a:r>
            <a:endParaRPr lang="en-US" sz="1800" b="1" dirty="0">
              <a:solidFill>
                <a:schemeClr val="bg1"/>
              </a:solidFill>
            </a:endParaRPr>
          </a:p>
        </p:txBody>
      </p:sp>
      <p:sp>
        <p:nvSpPr>
          <p:cNvPr id="15" name="TextBox 14"/>
          <p:cNvSpPr txBox="1"/>
          <p:nvPr/>
        </p:nvSpPr>
        <p:spPr>
          <a:xfrm>
            <a:off x="6099048" y="1143000"/>
            <a:ext cx="3044952" cy="369332"/>
          </a:xfrm>
          <a:prstGeom prst="rect">
            <a:avLst/>
          </a:prstGeom>
          <a:noFill/>
        </p:spPr>
        <p:txBody>
          <a:bodyPr wrap="square" rtlCol="0">
            <a:spAutoFit/>
          </a:bodyPr>
          <a:lstStyle/>
          <a:p>
            <a:pPr algn="ctr"/>
            <a:r>
              <a:rPr lang="en-US" sz="1800" b="1" dirty="0" smtClean="0">
                <a:solidFill>
                  <a:schemeClr val="bg1"/>
                </a:solidFill>
              </a:rPr>
              <a:t>Number of Data Points</a:t>
            </a:r>
            <a:endParaRPr lang="en-US" sz="1800" b="1" dirty="0">
              <a:solidFill>
                <a:schemeClr val="bg1"/>
              </a:solidFill>
            </a:endParaRPr>
          </a:p>
        </p:txBody>
      </p:sp>
      <p:sp>
        <p:nvSpPr>
          <p:cNvPr id="17" name="TextBox 16"/>
          <p:cNvSpPr txBox="1"/>
          <p:nvPr/>
        </p:nvSpPr>
        <p:spPr>
          <a:xfrm>
            <a:off x="25544" y="1494612"/>
            <a:ext cx="9123922" cy="369332"/>
          </a:xfrm>
          <a:prstGeom prst="rect">
            <a:avLst/>
          </a:prstGeom>
          <a:noFill/>
        </p:spPr>
        <p:txBody>
          <a:bodyPr wrap="square" rtlCol="0">
            <a:spAutoFit/>
          </a:bodyPr>
          <a:lstStyle/>
          <a:p>
            <a:pPr algn="ctr"/>
            <a:r>
              <a:rPr lang="en-US" sz="1800" b="1" dirty="0" smtClean="0">
                <a:solidFill>
                  <a:schemeClr val="bg1"/>
                </a:solidFill>
              </a:rPr>
              <a:t>Operational G17 Algorithm (not including 0500-2000 UTC)</a:t>
            </a:r>
            <a:endParaRPr lang="en-US" sz="1800" b="1" dirty="0">
              <a:solidFill>
                <a:schemeClr val="bg1"/>
              </a:solidFill>
            </a:endParaRPr>
          </a:p>
        </p:txBody>
      </p:sp>
      <p:sp>
        <p:nvSpPr>
          <p:cNvPr id="20" name="TextBox 19"/>
          <p:cNvSpPr txBox="1"/>
          <p:nvPr/>
        </p:nvSpPr>
        <p:spPr>
          <a:xfrm>
            <a:off x="0" y="3731349"/>
            <a:ext cx="9123922" cy="369332"/>
          </a:xfrm>
          <a:prstGeom prst="rect">
            <a:avLst/>
          </a:prstGeom>
          <a:noFill/>
        </p:spPr>
        <p:txBody>
          <a:bodyPr wrap="square" rtlCol="0">
            <a:spAutoFit/>
          </a:bodyPr>
          <a:lstStyle/>
          <a:p>
            <a:pPr algn="ctr"/>
            <a:r>
              <a:rPr lang="en-US" sz="1800" b="1" dirty="0" smtClean="0">
                <a:solidFill>
                  <a:schemeClr val="bg1"/>
                </a:solidFill>
              </a:rPr>
              <a:t>Operational G16 Algorithm (not including 0500-2000 UTC)</a:t>
            </a:r>
            <a:endParaRPr lang="en-US" sz="1800" b="1" dirty="0">
              <a:solidFill>
                <a:schemeClr val="bg1"/>
              </a:solidFill>
            </a:endParaRPr>
          </a:p>
        </p:txBody>
      </p:sp>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t="18123"/>
          <a:stretch/>
        </p:blipFill>
        <p:spPr>
          <a:xfrm>
            <a:off x="3044952" y="1828800"/>
            <a:ext cx="3044952" cy="1926499"/>
          </a:xfrm>
          <a:prstGeom prst="rect">
            <a:avLst/>
          </a:prstGeom>
        </p:spPr>
      </p:pic>
      <p:pic>
        <p:nvPicPr>
          <p:cNvPr id="29" name="Picture 28"/>
          <p:cNvPicPr>
            <a:picLocks noChangeAspect="1"/>
          </p:cNvPicPr>
          <p:nvPr/>
        </p:nvPicPr>
        <p:blipFill rotWithShape="1">
          <a:blip r:embed="rId4">
            <a:extLst>
              <a:ext uri="{28A0092B-C50C-407E-A947-70E740481C1C}">
                <a14:useLocalDpi xmlns:a14="http://schemas.microsoft.com/office/drawing/2010/main" val="0"/>
              </a:ext>
            </a:extLst>
          </a:blip>
          <a:srcRect t="18123"/>
          <a:stretch/>
        </p:blipFill>
        <p:spPr>
          <a:xfrm>
            <a:off x="0" y="1828800"/>
            <a:ext cx="3044952" cy="1926499"/>
          </a:xfrm>
          <a:prstGeom prst="rect">
            <a:avLst/>
          </a:prstGeom>
        </p:spPr>
      </p:pic>
      <p:pic>
        <p:nvPicPr>
          <p:cNvPr id="30" name="Picture 29"/>
          <p:cNvPicPr>
            <a:picLocks noChangeAspect="1"/>
          </p:cNvPicPr>
          <p:nvPr/>
        </p:nvPicPr>
        <p:blipFill rotWithShape="1">
          <a:blip r:embed="rId5">
            <a:extLst>
              <a:ext uri="{28A0092B-C50C-407E-A947-70E740481C1C}">
                <a14:useLocalDpi xmlns:a14="http://schemas.microsoft.com/office/drawing/2010/main" val="0"/>
              </a:ext>
            </a:extLst>
          </a:blip>
          <a:srcRect t="18253"/>
          <a:stretch/>
        </p:blipFill>
        <p:spPr>
          <a:xfrm>
            <a:off x="6086594" y="1828800"/>
            <a:ext cx="3044952" cy="1923453"/>
          </a:xfrm>
          <a:prstGeom prst="rect">
            <a:avLst/>
          </a:prstGeom>
        </p:spPr>
      </p:pic>
      <p:pic>
        <p:nvPicPr>
          <p:cNvPr id="31" name="Picture 30"/>
          <p:cNvPicPr>
            <a:picLocks noChangeAspect="1"/>
          </p:cNvPicPr>
          <p:nvPr/>
        </p:nvPicPr>
        <p:blipFill rotWithShape="1">
          <a:blip r:embed="rId6">
            <a:extLst>
              <a:ext uri="{28A0092B-C50C-407E-A947-70E740481C1C}">
                <a14:useLocalDpi xmlns:a14="http://schemas.microsoft.com/office/drawing/2010/main" val="0"/>
              </a:ext>
            </a:extLst>
          </a:blip>
          <a:srcRect t="18040"/>
          <a:stretch/>
        </p:blipFill>
        <p:spPr>
          <a:xfrm>
            <a:off x="6086594" y="4069080"/>
            <a:ext cx="3044952" cy="1928470"/>
          </a:xfrm>
          <a:prstGeom prst="rect">
            <a:avLst/>
          </a:prstGeom>
        </p:spPr>
      </p:pic>
      <p:pic>
        <p:nvPicPr>
          <p:cNvPr id="32" name="Picture 31"/>
          <p:cNvPicPr>
            <a:picLocks noChangeAspect="1"/>
          </p:cNvPicPr>
          <p:nvPr/>
        </p:nvPicPr>
        <p:blipFill rotWithShape="1">
          <a:blip r:embed="rId7">
            <a:extLst>
              <a:ext uri="{28A0092B-C50C-407E-A947-70E740481C1C}">
                <a14:useLocalDpi xmlns:a14="http://schemas.microsoft.com/office/drawing/2010/main" val="0"/>
              </a:ext>
            </a:extLst>
          </a:blip>
          <a:srcRect t="18170"/>
          <a:stretch/>
        </p:blipFill>
        <p:spPr>
          <a:xfrm>
            <a:off x="-3310" y="4069080"/>
            <a:ext cx="3044952" cy="1925394"/>
          </a:xfrm>
          <a:prstGeom prst="rect">
            <a:avLst/>
          </a:prstGeom>
        </p:spPr>
      </p:pic>
      <p:pic>
        <p:nvPicPr>
          <p:cNvPr id="33" name="Picture 32"/>
          <p:cNvPicPr>
            <a:picLocks noChangeAspect="1"/>
          </p:cNvPicPr>
          <p:nvPr/>
        </p:nvPicPr>
        <p:blipFill rotWithShape="1">
          <a:blip r:embed="rId8">
            <a:extLst>
              <a:ext uri="{28A0092B-C50C-407E-A947-70E740481C1C}">
                <a14:useLocalDpi xmlns:a14="http://schemas.microsoft.com/office/drawing/2010/main" val="0"/>
              </a:ext>
            </a:extLst>
          </a:blip>
          <a:srcRect t="18170"/>
          <a:stretch/>
        </p:blipFill>
        <p:spPr>
          <a:xfrm>
            <a:off x="3041642" y="4069080"/>
            <a:ext cx="3044952" cy="1925394"/>
          </a:xfrm>
          <a:prstGeom prst="rect">
            <a:avLst/>
          </a:prstGeom>
        </p:spPr>
      </p:pic>
    </p:spTree>
    <p:extLst>
      <p:ext uri="{BB962C8B-B14F-4D97-AF65-F5344CB8AC3E}">
        <p14:creationId xmlns:p14="http://schemas.microsoft.com/office/powerpoint/2010/main" val="3169471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828800" y="90154"/>
            <a:ext cx="5486399" cy="1037099"/>
          </a:xfrm>
          <a:prstGeom prst="rect">
            <a:avLst/>
          </a:prstGeom>
          <a:noFill/>
          <a:ln>
            <a:noFill/>
          </a:ln>
        </p:spPr>
        <p:txBody>
          <a:bodyPr lIns="91425" tIns="45700" rIns="91425" bIns="45700" anchor="ctr" anchorCtr="0">
            <a:noAutofit/>
          </a:bodyPr>
          <a:lstStyle/>
          <a:p>
            <a:pPr lvl="0">
              <a:spcBef>
                <a:spcPts val="0"/>
              </a:spcBef>
              <a:spcAft>
                <a:spcPts val="0"/>
              </a:spcAft>
              <a:buClr>
                <a:schemeClr val="lt1"/>
              </a:buClr>
              <a:buSzPct val="25000"/>
            </a:pPr>
            <a:r>
              <a:rPr lang="en-US" dirty="0" smtClean="0">
                <a:solidFill>
                  <a:schemeClr val="lt1"/>
                </a:solidFill>
                <a:latin typeface="Calibri"/>
                <a:ea typeface="Calibri"/>
                <a:cs typeface="Calibri"/>
                <a:sym typeface="Calibri"/>
              </a:rPr>
              <a:t>Validation Results</a:t>
            </a:r>
            <a:r>
              <a:rPr lang="en-US" dirty="0">
                <a:solidFill>
                  <a:schemeClr val="lt1"/>
                </a:solidFill>
                <a:ea typeface="Calibri"/>
                <a:cs typeface="Calibri"/>
                <a:sym typeface="Calibri"/>
              </a:rPr>
              <a:t>: 137°W</a:t>
            </a:r>
            <a:endParaRPr lang="en-US" sz="3600" b="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14</a:t>
            </a:fld>
            <a:endParaRPr lang="en-US" sz="1200" b="0" i="0" u="none" strike="noStrike" cap="none">
              <a:solidFill>
                <a:schemeClr val="lt1"/>
              </a:solidFill>
              <a:latin typeface="Calibri"/>
              <a:ea typeface="Calibri"/>
              <a:cs typeface="Calibri"/>
              <a:sym typeface="Calibri"/>
            </a:endParaRPr>
          </a:p>
        </p:txBody>
      </p:sp>
      <p:sp>
        <p:nvSpPr>
          <p:cNvPr id="9" name="Shape 142"/>
          <p:cNvSpPr txBox="1"/>
          <p:nvPr/>
        </p:nvSpPr>
        <p:spPr>
          <a:xfrm>
            <a:off x="140169" y="5884887"/>
            <a:ext cx="8419800" cy="836565"/>
          </a:xfrm>
          <a:prstGeom prst="rect">
            <a:avLst/>
          </a:prstGeom>
          <a:noFill/>
          <a:ln>
            <a:noFill/>
          </a:ln>
        </p:spPr>
        <p:txBody>
          <a:bodyPr lIns="91425" tIns="91425" rIns="91425" bIns="91425" anchor="t" anchorCtr="0">
            <a:noAutofit/>
          </a:bodyPr>
          <a:lstStyle/>
          <a:p>
            <a:pPr marL="457200" lvl="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Computed for pixels with retrieved rain rates of 9.5-10.5 mm/h </a:t>
            </a:r>
            <a:r>
              <a:rPr lang="en-US" sz="2400" dirty="0">
                <a:solidFill>
                  <a:schemeClr val="lt1"/>
                </a:solidFill>
                <a:latin typeface="Calibri"/>
                <a:ea typeface="Calibri"/>
                <a:cs typeface="Calibri"/>
                <a:sym typeface="Calibri"/>
              </a:rPr>
              <a:t>for </a:t>
            </a:r>
            <a:r>
              <a:rPr lang="en-US" sz="2400" dirty="0" smtClean="0">
                <a:solidFill>
                  <a:schemeClr val="lt1"/>
                </a:solidFill>
                <a:latin typeface="Calibri"/>
                <a:ea typeface="Calibri"/>
                <a:cs typeface="Calibri"/>
                <a:sym typeface="Calibri"/>
              </a:rPr>
              <a:t>13 November 2018 – 17 April 2019.</a:t>
            </a:r>
            <a:endParaRPr lang="en-US" sz="2400" dirty="0">
              <a:solidFill>
                <a:schemeClr val="lt1"/>
              </a:solidFill>
              <a:latin typeface="Calibri"/>
              <a:ea typeface="Calibri"/>
              <a:cs typeface="Calibri"/>
              <a:sym typeface="Calibri"/>
            </a:endParaRPr>
          </a:p>
        </p:txBody>
      </p:sp>
      <p:sp>
        <p:nvSpPr>
          <p:cNvPr id="13" name="TextBox 12"/>
          <p:cNvSpPr txBox="1"/>
          <p:nvPr/>
        </p:nvSpPr>
        <p:spPr>
          <a:xfrm>
            <a:off x="12454" y="1143000"/>
            <a:ext cx="3044952" cy="369332"/>
          </a:xfrm>
          <a:prstGeom prst="rect">
            <a:avLst/>
          </a:prstGeom>
          <a:noFill/>
        </p:spPr>
        <p:txBody>
          <a:bodyPr wrap="square" rtlCol="0">
            <a:spAutoFit/>
          </a:bodyPr>
          <a:lstStyle/>
          <a:p>
            <a:pPr algn="ctr"/>
            <a:r>
              <a:rPr lang="en-US" sz="1800" b="1" dirty="0" smtClean="0">
                <a:solidFill>
                  <a:schemeClr val="bg1"/>
                </a:solidFill>
              </a:rPr>
              <a:t>Accuracy</a:t>
            </a:r>
            <a:endParaRPr lang="en-US" sz="1800" b="1" dirty="0">
              <a:solidFill>
                <a:schemeClr val="bg1"/>
              </a:solidFill>
            </a:endParaRPr>
          </a:p>
        </p:txBody>
      </p:sp>
      <p:sp>
        <p:nvSpPr>
          <p:cNvPr id="14" name="TextBox 13"/>
          <p:cNvSpPr txBox="1"/>
          <p:nvPr/>
        </p:nvSpPr>
        <p:spPr>
          <a:xfrm>
            <a:off x="3041642" y="1143000"/>
            <a:ext cx="3044952" cy="369332"/>
          </a:xfrm>
          <a:prstGeom prst="rect">
            <a:avLst/>
          </a:prstGeom>
          <a:noFill/>
        </p:spPr>
        <p:txBody>
          <a:bodyPr wrap="square" rtlCol="0">
            <a:spAutoFit/>
          </a:bodyPr>
          <a:lstStyle/>
          <a:p>
            <a:pPr algn="ctr"/>
            <a:r>
              <a:rPr lang="en-US" sz="1800" b="1" dirty="0" smtClean="0">
                <a:solidFill>
                  <a:schemeClr val="bg1"/>
                </a:solidFill>
              </a:rPr>
              <a:t>Precision</a:t>
            </a:r>
            <a:endParaRPr lang="en-US" sz="1800" b="1" dirty="0">
              <a:solidFill>
                <a:schemeClr val="bg1"/>
              </a:solidFill>
            </a:endParaRPr>
          </a:p>
        </p:txBody>
      </p:sp>
      <p:sp>
        <p:nvSpPr>
          <p:cNvPr id="15" name="TextBox 14"/>
          <p:cNvSpPr txBox="1"/>
          <p:nvPr/>
        </p:nvSpPr>
        <p:spPr>
          <a:xfrm>
            <a:off x="6099048" y="1143000"/>
            <a:ext cx="3044952" cy="369332"/>
          </a:xfrm>
          <a:prstGeom prst="rect">
            <a:avLst/>
          </a:prstGeom>
          <a:noFill/>
        </p:spPr>
        <p:txBody>
          <a:bodyPr wrap="square" rtlCol="0">
            <a:spAutoFit/>
          </a:bodyPr>
          <a:lstStyle/>
          <a:p>
            <a:pPr algn="ctr"/>
            <a:r>
              <a:rPr lang="en-US" sz="1800" b="1" dirty="0" smtClean="0">
                <a:solidFill>
                  <a:schemeClr val="bg1"/>
                </a:solidFill>
              </a:rPr>
              <a:t>Number of Data Points</a:t>
            </a:r>
            <a:endParaRPr lang="en-US" sz="1800" b="1" dirty="0">
              <a:solidFill>
                <a:schemeClr val="bg1"/>
              </a:solidFill>
            </a:endParaRPr>
          </a:p>
        </p:txBody>
      </p:sp>
      <p:sp>
        <p:nvSpPr>
          <p:cNvPr id="17" name="TextBox 16"/>
          <p:cNvSpPr txBox="1"/>
          <p:nvPr/>
        </p:nvSpPr>
        <p:spPr>
          <a:xfrm>
            <a:off x="25544" y="1494612"/>
            <a:ext cx="9123922" cy="369332"/>
          </a:xfrm>
          <a:prstGeom prst="rect">
            <a:avLst/>
          </a:prstGeom>
          <a:noFill/>
        </p:spPr>
        <p:txBody>
          <a:bodyPr wrap="square" rtlCol="0">
            <a:spAutoFit/>
          </a:bodyPr>
          <a:lstStyle/>
          <a:p>
            <a:pPr algn="ctr"/>
            <a:r>
              <a:rPr lang="en-US" sz="1800" b="1" dirty="0" smtClean="0">
                <a:solidFill>
                  <a:schemeClr val="bg1"/>
                </a:solidFill>
              </a:rPr>
              <a:t>Operational G17 Algorithm (not including 0500-2000 UTC)</a:t>
            </a:r>
            <a:endParaRPr lang="en-US" sz="1800" b="1" dirty="0">
              <a:solidFill>
                <a:schemeClr val="bg1"/>
              </a:solidFill>
            </a:endParaRPr>
          </a:p>
        </p:txBody>
      </p:sp>
      <p:sp>
        <p:nvSpPr>
          <p:cNvPr id="20" name="TextBox 19"/>
          <p:cNvSpPr txBox="1"/>
          <p:nvPr/>
        </p:nvSpPr>
        <p:spPr>
          <a:xfrm>
            <a:off x="0" y="3731349"/>
            <a:ext cx="9123922" cy="369332"/>
          </a:xfrm>
          <a:prstGeom prst="rect">
            <a:avLst/>
          </a:prstGeom>
          <a:noFill/>
        </p:spPr>
        <p:txBody>
          <a:bodyPr wrap="square" rtlCol="0">
            <a:spAutoFit/>
          </a:bodyPr>
          <a:lstStyle/>
          <a:p>
            <a:pPr algn="ctr"/>
            <a:r>
              <a:rPr lang="en-US" sz="1800" b="1" dirty="0" smtClean="0">
                <a:solidFill>
                  <a:schemeClr val="bg1"/>
                </a:solidFill>
              </a:rPr>
              <a:t>Operational G16 Algorithm (not including 0500-2000 UTC)</a:t>
            </a:r>
            <a:endParaRPr lang="en-US" sz="1800" b="1" dirty="0">
              <a:solidFill>
                <a:schemeClr val="bg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8170"/>
          <a:stretch/>
        </p:blipFill>
        <p:spPr>
          <a:xfrm>
            <a:off x="6099048" y="1828800"/>
            <a:ext cx="3044952" cy="1925394"/>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8170"/>
          <a:stretch/>
        </p:blipFill>
        <p:spPr>
          <a:xfrm>
            <a:off x="0" y="1828800"/>
            <a:ext cx="3044952" cy="1925394"/>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18170"/>
          <a:stretch/>
        </p:blipFill>
        <p:spPr>
          <a:xfrm>
            <a:off x="3044952" y="1828800"/>
            <a:ext cx="3044952" cy="1925394"/>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t="18170"/>
          <a:stretch/>
        </p:blipFill>
        <p:spPr>
          <a:xfrm>
            <a:off x="3044952" y="4069080"/>
            <a:ext cx="3044952" cy="1925394"/>
          </a:xfrm>
          <a:prstGeom prst="rect">
            <a:avLst/>
          </a:prstGeom>
        </p:spPr>
      </p:pic>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t="18040"/>
          <a:stretch/>
        </p:blipFill>
        <p:spPr>
          <a:xfrm>
            <a:off x="0" y="4069080"/>
            <a:ext cx="3044952" cy="1928470"/>
          </a:xfrm>
          <a:prstGeom prst="rect">
            <a:avLst/>
          </a:prstGeom>
        </p:spPr>
      </p:pic>
      <p:pic>
        <p:nvPicPr>
          <p:cNvPr id="7" name="Picture 6"/>
          <p:cNvPicPr>
            <a:picLocks noChangeAspect="1"/>
          </p:cNvPicPr>
          <p:nvPr/>
        </p:nvPicPr>
        <p:blipFill rotWithShape="1">
          <a:blip r:embed="rId8">
            <a:extLst>
              <a:ext uri="{28A0092B-C50C-407E-A947-70E740481C1C}">
                <a14:useLocalDpi xmlns:a14="http://schemas.microsoft.com/office/drawing/2010/main" val="0"/>
              </a:ext>
            </a:extLst>
          </a:blip>
          <a:srcRect t="18170"/>
          <a:stretch/>
        </p:blipFill>
        <p:spPr>
          <a:xfrm>
            <a:off x="6089904" y="4069080"/>
            <a:ext cx="3044952" cy="1925394"/>
          </a:xfrm>
          <a:prstGeom prst="rect">
            <a:avLst/>
          </a:prstGeom>
        </p:spPr>
      </p:pic>
    </p:spTree>
    <p:extLst>
      <p:ext uri="{BB962C8B-B14F-4D97-AF65-F5344CB8AC3E}">
        <p14:creationId xmlns:p14="http://schemas.microsoft.com/office/powerpoint/2010/main" val="3542173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828800" y="90154"/>
            <a:ext cx="5486399" cy="1037099"/>
          </a:xfrm>
          <a:prstGeom prst="rect">
            <a:avLst/>
          </a:prstGeom>
          <a:noFill/>
          <a:ln>
            <a:noFill/>
          </a:ln>
        </p:spPr>
        <p:txBody>
          <a:bodyPr lIns="91425" tIns="45700" rIns="91425" bIns="45700" anchor="ctr" anchorCtr="0">
            <a:noAutofit/>
          </a:bodyPr>
          <a:lstStyle/>
          <a:p>
            <a:pPr lvl="0">
              <a:spcBef>
                <a:spcPts val="0"/>
              </a:spcBef>
              <a:spcAft>
                <a:spcPts val="0"/>
              </a:spcAft>
              <a:buClr>
                <a:schemeClr val="lt1"/>
              </a:buClr>
              <a:buSzPct val="25000"/>
            </a:pPr>
            <a:r>
              <a:rPr lang="en-US" dirty="0" smtClean="0">
                <a:solidFill>
                  <a:schemeClr val="lt1"/>
                </a:solidFill>
                <a:ea typeface="Calibri"/>
                <a:cs typeface="Calibri"/>
                <a:sym typeface="Calibri"/>
              </a:rPr>
              <a:t>Monthly </a:t>
            </a:r>
            <a:r>
              <a:rPr lang="en-US" dirty="0">
                <a:solidFill>
                  <a:schemeClr val="lt1"/>
                </a:solidFill>
                <a:ea typeface="Calibri"/>
                <a:cs typeface="Calibri"/>
                <a:sym typeface="Calibri"/>
              </a:rPr>
              <a:t>Validation Results</a:t>
            </a:r>
            <a:endParaRPr lang="en-US" sz="3600" b="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15</a:t>
            </a:fld>
            <a:endParaRPr lang="en-US" sz="1200" b="0" i="0" u="none" strike="noStrike" cap="none">
              <a:solidFill>
                <a:schemeClr val="lt1"/>
              </a:solidFill>
              <a:latin typeface="Calibri"/>
              <a:ea typeface="Calibri"/>
              <a:cs typeface="Calibri"/>
              <a:sym typeface="Calibri"/>
            </a:endParaRPr>
          </a:p>
        </p:txBody>
      </p:sp>
      <p:sp>
        <p:nvSpPr>
          <p:cNvPr id="18" name="Shape 142"/>
          <p:cNvSpPr txBox="1"/>
          <p:nvPr/>
        </p:nvSpPr>
        <p:spPr>
          <a:xfrm>
            <a:off x="150802" y="4446672"/>
            <a:ext cx="8419800" cy="2274780"/>
          </a:xfrm>
          <a:prstGeom prst="rect">
            <a:avLst/>
          </a:prstGeom>
          <a:noFill/>
          <a:ln>
            <a:noFill/>
          </a:ln>
        </p:spPr>
        <p:txBody>
          <a:bodyPr lIns="91425" tIns="91425" rIns="91425" bIns="91425" anchor="t" anchorCtr="0">
            <a:noAutofit/>
          </a:bodyPr>
          <a:lstStyle/>
          <a:p>
            <a:pPr marL="457200" lvl="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The G17 algorithm met spec vs. MRMS Q3 (CONUS) while at 89.5</a:t>
            </a:r>
            <a:r>
              <a:rPr lang="en-US" sz="2400" dirty="0">
                <a:solidFill>
                  <a:schemeClr val="lt1"/>
                </a:solidFill>
                <a:ea typeface="Calibri"/>
                <a:cs typeface="Calibri"/>
                <a:sym typeface="Calibri"/>
              </a:rPr>
              <a:t>°</a:t>
            </a:r>
            <a:r>
              <a:rPr lang="en-US" sz="2400" dirty="0" smtClean="0">
                <a:solidFill>
                  <a:schemeClr val="lt1"/>
                </a:solidFill>
                <a:latin typeface="Calibri"/>
                <a:ea typeface="Calibri"/>
                <a:cs typeface="Calibri"/>
                <a:sym typeface="Calibri"/>
              </a:rPr>
              <a:t>W but fails to meet spec at 137</a:t>
            </a:r>
            <a:r>
              <a:rPr lang="en-US" sz="2400" dirty="0">
                <a:solidFill>
                  <a:schemeClr val="lt1"/>
                </a:solidFill>
                <a:ea typeface="Calibri"/>
                <a:cs typeface="Calibri"/>
                <a:sym typeface="Calibri"/>
              </a:rPr>
              <a:t>°</a:t>
            </a:r>
            <a:r>
              <a:rPr lang="en-US" sz="2400" dirty="0" smtClean="0">
                <a:solidFill>
                  <a:schemeClr val="lt1"/>
                </a:solidFill>
                <a:latin typeface="Calibri"/>
                <a:ea typeface="Calibri"/>
                <a:cs typeface="Calibri"/>
                <a:sym typeface="Calibri"/>
              </a:rPr>
              <a:t>W.</a:t>
            </a:r>
          </a:p>
          <a:p>
            <a:pPr marL="457200" lvl="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The G17 algorithm performance is worse than G16 vs. Q3 (CONUS) but actually slightly better vs. DPR (FD), though not good enough to meet spec.</a:t>
            </a:r>
          </a:p>
          <a:p>
            <a:pPr marL="457200" lvl="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Again, </a:t>
            </a:r>
            <a:r>
              <a:rPr lang="en-US" sz="2400" u="sng" dirty="0" smtClean="0">
                <a:solidFill>
                  <a:schemeClr val="lt1"/>
                </a:solidFill>
                <a:latin typeface="Calibri"/>
                <a:ea typeface="Calibri"/>
                <a:cs typeface="Calibri"/>
                <a:sym typeface="Calibri"/>
              </a:rPr>
              <a:t>expect better performance during warm season</a:t>
            </a:r>
            <a:endParaRPr lang="en-US" sz="2400" u="sng" dirty="0">
              <a:solidFill>
                <a:schemeClr val="lt1"/>
              </a:solidFill>
              <a:latin typeface="Calibri"/>
              <a:ea typeface="Calibri"/>
              <a:cs typeface="Calibri"/>
              <a:sym typeface="Calibri"/>
            </a:endParaRPr>
          </a:p>
        </p:txBody>
      </p:sp>
      <p:pic>
        <p:nvPicPr>
          <p:cNvPr id="4" name="Picture 3"/>
          <p:cNvPicPr>
            <a:picLocks noChangeAspect="1"/>
          </p:cNvPicPr>
          <p:nvPr/>
        </p:nvPicPr>
        <p:blipFill>
          <a:blip r:embed="rId3"/>
          <a:stretch>
            <a:fillRect/>
          </a:stretch>
        </p:blipFill>
        <p:spPr>
          <a:xfrm>
            <a:off x="-1" y="1125878"/>
            <a:ext cx="4572000" cy="3322170"/>
          </a:xfrm>
          <a:prstGeom prst="rect">
            <a:avLst/>
          </a:prstGeom>
        </p:spPr>
      </p:pic>
      <p:pic>
        <p:nvPicPr>
          <p:cNvPr id="5" name="Picture 4"/>
          <p:cNvPicPr>
            <a:picLocks noChangeAspect="1"/>
          </p:cNvPicPr>
          <p:nvPr/>
        </p:nvPicPr>
        <p:blipFill>
          <a:blip r:embed="rId4"/>
          <a:stretch>
            <a:fillRect/>
          </a:stretch>
        </p:blipFill>
        <p:spPr>
          <a:xfrm>
            <a:off x="4571999" y="1125001"/>
            <a:ext cx="4572000" cy="3323924"/>
          </a:xfrm>
          <a:prstGeom prst="rect">
            <a:avLst/>
          </a:prstGeom>
        </p:spPr>
      </p:pic>
    </p:spTree>
    <p:extLst>
      <p:ext uri="{BB962C8B-B14F-4D97-AF65-F5344CB8AC3E}">
        <p14:creationId xmlns:p14="http://schemas.microsoft.com/office/powerpoint/2010/main" val="2030706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828800" y="90154"/>
            <a:ext cx="5486399" cy="1037099"/>
          </a:xfrm>
          <a:prstGeom prst="rect">
            <a:avLst/>
          </a:prstGeom>
          <a:noFill/>
          <a:ln>
            <a:noFill/>
          </a:ln>
        </p:spPr>
        <p:txBody>
          <a:bodyPr lIns="91425" tIns="45700" rIns="91425" bIns="45700" anchor="ctr" anchorCtr="0">
            <a:noAutofit/>
          </a:bodyPr>
          <a:lstStyle/>
          <a:p>
            <a:pPr lvl="0">
              <a:spcBef>
                <a:spcPts val="0"/>
              </a:spcBef>
              <a:spcAft>
                <a:spcPts val="0"/>
              </a:spcAft>
              <a:buClr>
                <a:schemeClr val="lt1"/>
              </a:buClr>
              <a:buSzPct val="25000"/>
            </a:pPr>
            <a:r>
              <a:rPr lang="en-US" dirty="0" smtClean="0">
                <a:solidFill>
                  <a:schemeClr val="lt1"/>
                </a:solidFill>
                <a:ea typeface="Calibri"/>
                <a:cs typeface="Calibri"/>
                <a:sym typeface="Calibri"/>
              </a:rPr>
              <a:t>RRQPE Case Study</a:t>
            </a:r>
            <a:br>
              <a:rPr lang="en-US" dirty="0" smtClean="0">
                <a:solidFill>
                  <a:schemeClr val="lt1"/>
                </a:solidFill>
                <a:ea typeface="Calibri"/>
                <a:cs typeface="Calibri"/>
                <a:sym typeface="Calibri"/>
              </a:rPr>
            </a:br>
            <a:r>
              <a:rPr lang="en-US" dirty="0" smtClean="0">
                <a:solidFill>
                  <a:schemeClr val="lt1"/>
                </a:solidFill>
                <a:ea typeface="Calibri"/>
                <a:cs typeface="Calibri"/>
                <a:sym typeface="Calibri"/>
              </a:rPr>
              <a:t>0300 UTC 20 Feb 2019</a:t>
            </a:r>
            <a:endParaRPr lang="en-US" sz="3600" b="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16</a:t>
            </a:fld>
            <a:endParaRPr lang="en-US" sz="1200" b="0" i="0" u="none" strike="noStrike" cap="none">
              <a:solidFill>
                <a:schemeClr val="lt1"/>
              </a:solidFill>
              <a:latin typeface="Calibri"/>
              <a:ea typeface="Calibri"/>
              <a:cs typeface="Calibri"/>
              <a:sym typeface="Calibri"/>
            </a:endParaRPr>
          </a:p>
        </p:txBody>
      </p:sp>
      <p:sp>
        <p:nvSpPr>
          <p:cNvPr id="13" name="TextBox 12"/>
          <p:cNvSpPr txBox="1"/>
          <p:nvPr/>
        </p:nvSpPr>
        <p:spPr>
          <a:xfrm>
            <a:off x="1" y="1463040"/>
            <a:ext cx="3044951" cy="400110"/>
          </a:xfrm>
          <a:prstGeom prst="rect">
            <a:avLst/>
          </a:prstGeom>
          <a:noFill/>
        </p:spPr>
        <p:txBody>
          <a:bodyPr wrap="square" rtlCol="0">
            <a:spAutoFit/>
          </a:bodyPr>
          <a:lstStyle/>
          <a:p>
            <a:pPr algn="ctr"/>
            <a:r>
              <a:rPr lang="en-US" sz="2000" b="1" dirty="0" smtClean="0">
                <a:solidFill>
                  <a:schemeClr val="bg1"/>
                </a:solidFill>
                <a:latin typeface="+mn-lt"/>
                <a:cs typeface="Times New Roman" panose="02020603050405020304" pitchFamily="18" charset="0"/>
              </a:rPr>
              <a:t>GOES-17</a:t>
            </a:r>
            <a:endParaRPr lang="en-US" sz="2000" b="1" dirty="0">
              <a:solidFill>
                <a:schemeClr val="bg1"/>
              </a:solidFill>
              <a:latin typeface="+mn-lt"/>
              <a:cs typeface="Times New Roman" panose="02020603050405020304" pitchFamily="18" charset="0"/>
            </a:endParaRPr>
          </a:p>
        </p:txBody>
      </p:sp>
      <p:sp>
        <p:nvSpPr>
          <p:cNvPr id="14" name="TextBox 13"/>
          <p:cNvSpPr txBox="1"/>
          <p:nvPr/>
        </p:nvSpPr>
        <p:spPr>
          <a:xfrm>
            <a:off x="3044952" y="1463040"/>
            <a:ext cx="3044952" cy="400110"/>
          </a:xfrm>
          <a:prstGeom prst="rect">
            <a:avLst/>
          </a:prstGeom>
          <a:noFill/>
        </p:spPr>
        <p:txBody>
          <a:bodyPr wrap="square" rtlCol="0">
            <a:spAutoFit/>
          </a:bodyPr>
          <a:lstStyle/>
          <a:p>
            <a:pPr algn="ctr"/>
            <a:r>
              <a:rPr lang="en-US" sz="2000" b="1" dirty="0" smtClean="0">
                <a:solidFill>
                  <a:schemeClr val="bg1"/>
                </a:solidFill>
                <a:latin typeface="+mn-lt"/>
                <a:cs typeface="Times New Roman" panose="02020603050405020304" pitchFamily="18" charset="0"/>
              </a:rPr>
              <a:t>GOES-16</a:t>
            </a:r>
            <a:endParaRPr lang="en-US" sz="2000" b="1" dirty="0">
              <a:solidFill>
                <a:schemeClr val="bg1"/>
              </a:solidFill>
              <a:latin typeface="+mn-lt"/>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8800"/>
            <a:ext cx="3044952" cy="394052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4952" y="1828800"/>
            <a:ext cx="3044952" cy="3940526"/>
          </a:xfrm>
          <a:prstGeom prst="rect">
            <a:avLst/>
          </a:prstGeom>
        </p:spPr>
      </p:pic>
      <p:sp>
        <p:nvSpPr>
          <p:cNvPr id="17" name="TextBox 16"/>
          <p:cNvSpPr txBox="1"/>
          <p:nvPr/>
        </p:nvSpPr>
        <p:spPr>
          <a:xfrm>
            <a:off x="6089903" y="1463040"/>
            <a:ext cx="3044952" cy="400110"/>
          </a:xfrm>
          <a:prstGeom prst="rect">
            <a:avLst/>
          </a:prstGeom>
          <a:noFill/>
        </p:spPr>
        <p:txBody>
          <a:bodyPr wrap="square" rtlCol="0">
            <a:spAutoFit/>
          </a:bodyPr>
          <a:lstStyle/>
          <a:p>
            <a:pPr algn="ctr"/>
            <a:r>
              <a:rPr lang="en-US" sz="2000" b="1" dirty="0" smtClean="0">
                <a:solidFill>
                  <a:schemeClr val="bg1"/>
                </a:solidFill>
                <a:latin typeface="+mn-lt"/>
                <a:cs typeface="Times New Roman" panose="02020603050405020304" pitchFamily="18" charset="0"/>
              </a:rPr>
              <a:t>MRMS Q3</a:t>
            </a:r>
            <a:endParaRPr lang="en-US" sz="2000" b="1" dirty="0">
              <a:solidFill>
                <a:schemeClr val="bg1"/>
              </a:solidFill>
              <a:latin typeface="+mn-lt"/>
              <a:cs typeface="Times New Roman" panose="02020603050405020304"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9904" y="1828800"/>
            <a:ext cx="3044952" cy="3940526"/>
          </a:xfrm>
          <a:prstGeom prst="rect">
            <a:avLst/>
          </a:prstGeom>
        </p:spPr>
      </p:pic>
    </p:spTree>
    <p:extLst>
      <p:ext uri="{BB962C8B-B14F-4D97-AF65-F5344CB8AC3E}">
        <p14:creationId xmlns:p14="http://schemas.microsoft.com/office/powerpoint/2010/main" val="3110441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828800" y="90154"/>
            <a:ext cx="5486399" cy="1037099"/>
          </a:xfrm>
          <a:prstGeom prst="rect">
            <a:avLst/>
          </a:prstGeom>
          <a:noFill/>
          <a:ln>
            <a:noFill/>
          </a:ln>
        </p:spPr>
        <p:txBody>
          <a:bodyPr lIns="91425" tIns="45700" rIns="91425" bIns="45700" anchor="ctr" anchorCtr="0">
            <a:noAutofit/>
          </a:bodyPr>
          <a:lstStyle/>
          <a:p>
            <a:pPr lvl="0">
              <a:spcBef>
                <a:spcPts val="0"/>
              </a:spcBef>
              <a:spcAft>
                <a:spcPts val="0"/>
              </a:spcAft>
              <a:buClr>
                <a:schemeClr val="lt1"/>
              </a:buClr>
              <a:buSzPct val="25000"/>
            </a:pPr>
            <a:r>
              <a:rPr lang="en-US" dirty="0" smtClean="0">
                <a:solidFill>
                  <a:schemeClr val="lt1"/>
                </a:solidFill>
                <a:ea typeface="Calibri"/>
                <a:cs typeface="Calibri"/>
                <a:sym typeface="Calibri"/>
              </a:rPr>
              <a:t>Missed GOES-17 Rainfall</a:t>
            </a:r>
            <a:br>
              <a:rPr lang="en-US" dirty="0" smtClean="0">
                <a:solidFill>
                  <a:schemeClr val="lt1"/>
                </a:solidFill>
                <a:ea typeface="Calibri"/>
                <a:cs typeface="Calibri"/>
                <a:sym typeface="Calibri"/>
              </a:rPr>
            </a:br>
            <a:r>
              <a:rPr lang="en-US" dirty="0" smtClean="0">
                <a:solidFill>
                  <a:schemeClr val="lt1"/>
                </a:solidFill>
                <a:ea typeface="Calibri"/>
                <a:cs typeface="Calibri"/>
                <a:sym typeface="Calibri"/>
              </a:rPr>
              <a:t>0300 UTC 20 Feb 2019</a:t>
            </a:r>
            <a:endParaRPr lang="en-US" sz="3600" b="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17</a:t>
            </a:fld>
            <a:endParaRPr lang="en-US" sz="1200" b="0" i="0" u="none" strike="noStrike" cap="none">
              <a:solidFill>
                <a:schemeClr val="lt1"/>
              </a:solidFill>
              <a:latin typeface="Calibri"/>
              <a:ea typeface="Calibri"/>
              <a:cs typeface="Calibri"/>
              <a:sym typeface="Calibri"/>
            </a:endParaRPr>
          </a:p>
        </p:txBody>
      </p:sp>
      <p:sp>
        <p:nvSpPr>
          <p:cNvPr id="13" name="TextBox 12"/>
          <p:cNvSpPr txBox="1"/>
          <p:nvPr/>
        </p:nvSpPr>
        <p:spPr>
          <a:xfrm>
            <a:off x="1" y="1277971"/>
            <a:ext cx="4571998" cy="400110"/>
          </a:xfrm>
          <a:prstGeom prst="rect">
            <a:avLst/>
          </a:prstGeom>
          <a:noFill/>
        </p:spPr>
        <p:txBody>
          <a:bodyPr wrap="square" rtlCol="0">
            <a:spAutoFit/>
          </a:bodyPr>
          <a:lstStyle/>
          <a:p>
            <a:pPr algn="ctr"/>
            <a:r>
              <a:rPr lang="en-US" sz="2000" b="1" dirty="0" smtClean="0">
                <a:solidFill>
                  <a:schemeClr val="bg1"/>
                </a:solidFill>
                <a:latin typeface="+mn-lt"/>
                <a:cs typeface="Times New Roman" panose="02020603050405020304" pitchFamily="18" charset="0"/>
              </a:rPr>
              <a:t>GOES-17</a:t>
            </a:r>
            <a:endParaRPr lang="en-US" sz="2000" b="1" dirty="0">
              <a:solidFill>
                <a:schemeClr val="bg1"/>
              </a:solidFill>
              <a:latin typeface="+mn-lt"/>
              <a:cs typeface="Times New Roman" panose="02020603050405020304" pitchFamily="18" charset="0"/>
            </a:endParaRPr>
          </a:p>
        </p:txBody>
      </p:sp>
      <p:sp>
        <p:nvSpPr>
          <p:cNvPr id="14" name="TextBox 13"/>
          <p:cNvSpPr txBox="1"/>
          <p:nvPr/>
        </p:nvSpPr>
        <p:spPr>
          <a:xfrm>
            <a:off x="4571999" y="1267545"/>
            <a:ext cx="4571999" cy="400110"/>
          </a:xfrm>
          <a:prstGeom prst="rect">
            <a:avLst/>
          </a:prstGeom>
          <a:noFill/>
        </p:spPr>
        <p:txBody>
          <a:bodyPr wrap="square" rtlCol="0">
            <a:spAutoFit/>
          </a:bodyPr>
          <a:lstStyle/>
          <a:p>
            <a:pPr algn="ctr"/>
            <a:r>
              <a:rPr lang="en-US" sz="2000" b="1" dirty="0" smtClean="0">
                <a:solidFill>
                  <a:schemeClr val="bg1"/>
                </a:solidFill>
                <a:latin typeface="+mn-lt"/>
                <a:cs typeface="Times New Roman" panose="02020603050405020304" pitchFamily="18" charset="0"/>
              </a:rPr>
              <a:t>GOES-16</a:t>
            </a:r>
            <a:endParaRPr lang="en-US" sz="2000" b="1" dirty="0">
              <a:solidFill>
                <a:schemeClr val="bg1"/>
              </a:solidFill>
              <a:latin typeface="+mn-lt"/>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75" y="1692252"/>
            <a:ext cx="3886200" cy="5029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692252"/>
            <a:ext cx="3886200" cy="5029200"/>
          </a:xfrm>
          <a:prstGeom prst="rect">
            <a:avLst/>
          </a:prstGeom>
        </p:spPr>
      </p:pic>
      <p:sp>
        <p:nvSpPr>
          <p:cNvPr id="4" name="Oval 3"/>
          <p:cNvSpPr/>
          <p:nvPr/>
        </p:nvSpPr>
        <p:spPr>
          <a:xfrm>
            <a:off x="1296537" y="4728949"/>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620887" y="4728949"/>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872800" y="2385799"/>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230488" y="2385799"/>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996750" y="3595474"/>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349675" y="3595474"/>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2308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828800" y="90154"/>
            <a:ext cx="5486399" cy="1037099"/>
          </a:xfrm>
          <a:prstGeom prst="rect">
            <a:avLst/>
          </a:prstGeom>
          <a:noFill/>
          <a:ln>
            <a:noFill/>
          </a:ln>
        </p:spPr>
        <p:txBody>
          <a:bodyPr lIns="91425" tIns="45700" rIns="91425" bIns="45700" anchor="ctr" anchorCtr="0">
            <a:noAutofit/>
          </a:bodyPr>
          <a:lstStyle/>
          <a:p>
            <a:pPr lvl="0">
              <a:spcBef>
                <a:spcPts val="0"/>
              </a:spcBef>
              <a:spcAft>
                <a:spcPts val="0"/>
              </a:spcAft>
              <a:buClr>
                <a:schemeClr val="lt1"/>
              </a:buClr>
              <a:buSzPct val="25000"/>
            </a:pPr>
            <a:r>
              <a:rPr lang="en-US" dirty="0" smtClean="0">
                <a:solidFill>
                  <a:schemeClr val="lt1"/>
                </a:solidFill>
                <a:ea typeface="Calibri"/>
                <a:cs typeface="Calibri"/>
                <a:sym typeface="Calibri"/>
              </a:rPr>
              <a:t>RRQPE Classes</a:t>
            </a:r>
            <a:br>
              <a:rPr lang="en-US" dirty="0" smtClean="0">
                <a:solidFill>
                  <a:schemeClr val="lt1"/>
                </a:solidFill>
                <a:ea typeface="Calibri"/>
                <a:cs typeface="Calibri"/>
                <a:sym typeface="Calibri"/>
              </a:rPr>
            </a:br>
            <a:r>
              <a:rPr lang="en-US" dirty="0" smtClean="0">
                <a:solidFill>
                  <a:schemeClr val="lt1"/>
                </a:solidFill>
                <a:ea typeface="Calibri"/>
                <a:cs typeface="Calibri"/>
                <a:sym typeface="Calibri"/>
              </a:rPr>
              <a:t>0300 UTC 20 Feb 2019</a:t>
            </a:r>
            <a:endParaRPr lang="en-US" sz="3600" b="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18</a:t>
            </a:fld>
            <a:endParaRPr lang="en-US" sz="1200" b="0" i="0" u="none" strike="noStrike" cap="none">
              <a:solidFill>
                <a:schemeClr val="lt1"/>
              </a:solidFill>
              <a:latin typeface="Calibri"/>
              <a:ea typeface="Calibri"/>
              <a:cs typeface="Calibri"/>
              <a:sym typeface="Calibri"/>
            </a:endParaRPr>
          </a:p>
        </p:txBody>
      </p:sp>
      <p:sp>
        <p:nvSpPr>
          <p:cNvPr id="13" name="TextBox 12"/>
          <p:cNvSpPr txBox="1"/>
          <p:nvPr/>
        </p:nvSpPr>
        <p:spPr>
          <a:xfrm>
            <a:off x="1" y="1277971"/>
            <a:ext cx="4571998" cy="400110"/>
          </a:xfrm>
          <a:prstGeom prst="rect">
            <a:avLst/>
          </a:prstGeom>
          <a:noFill/>
        </p:spPr>
        <p:txBody>
          <a:bodyPr wrap="square" rtlCol="0">
            <a:spAutoFit/>
          </a:bodyPr>
          <a:lstStyle/>
          <a:p>
            <a:pPr algn="ctr"/>
            <a:r>
              <a:rPr lang="en-US" sz="2000" b="1" dirty="0" smtClean="0">
                <a:solidFill>
                  <a:schemeClr val="bg1"/>
                </a:solidFill>
                <a:latin typeface="+mn-lt"/>
                <a:cs typeface="Times New Roman" panose="02020603050405020304" pitchFamily="18" charset="0"/>
              </a:rPr>
              <a:t>GOES-17</a:t>
            </a:r>
            <a:endParaRPr lang="en-US" sz="2000" b="1" dirty="0">
              <a:solidFill>
                <a:schemeClr val="bg1"/>
              </a:solidFill>
              <a:latin typeface="+mn-lt"/>
              <a:cs typeface="Times New Roman" panose="02020603050405020304" pitchFamily="18" charset="0"/>
            </a:endParaRPr>
          </a:p>
        </p:txBody>
      </p:sp>
      <p:sp>
        <p:nvSpPr>
          <p:cNvPr id="14" name="TextBox 13"/>
          <p:cNvSpPr txBox="1"/>
          <p:nvPr/>
        </p:nvSpPr>
        <p:spPr>
          <a:xfrm>
            <a:off x="4571999" y="1267545"/>
            <a:ext cx="4571999" cy="400110"/>
          </a:xfrm>
          <a:prstGeom prst="rect">
            <a:avLst/>
          </a:prstGeom>
          <a:noFill/>
        </p:spPr>
        <p:txBody>
          <a:bodyPr wrap="square" rtlCol="0">
            <a:spAutoFit/>
          </a:bodyPr>
          <a:lstStyle/>
          <a:p>
            <a:pPr algn="ctr"/>
            <a:r>
              <a:rPr lang="en-US" sz="2000" b="1" dirty="0" smtClean="0">
                <a:solidFill>
                  <a:schemeClr val="bg1"/>
                </a:solidFill>
                <a:latin typeface="+mn-lt"/>
                <a:cs typeface="Times New Roman" panose="02020603050405020304" pitchFamily="18" charset="0"/>
              </a:rPr>
              <a:t>GOES-16</a:t>
            </a:r>
            <a:endParaRPr lang="en-US" sz="2000" b="1" dirty="0">
              <a:solidFill>
                <a:schemeClr val="bg1"/>
              </a:solidFill>
              <a:latin typeface="+mn-lt"/>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91640"/>
            <a:ext cx="3886200" cy="5029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3" y="1692252"/>
            <a:ext cx="3886200" cy="5029200"/>
          </a:xfrm>
          <a:prstGeom prst="rect">
            <a:avLst/>
          </a:prstGeom>
        </p:spPr>
      </p:pic>
      <p:sp>
        <p:nvSpPr>
          <p:cNvPr id="8" name="Oval 7"/>
          <p:cNvSpPr/>
          <p:nvPr/>
        </p:nvSpPr>
        <p:spPr>
          <a:xfrm>
            <a:off x="1296537" y="4728949"/>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620887" y="4728949"/>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872800" y="2385799"/>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230488" y="2385799"/>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996750" y="3595474"/>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349675" y="3595474"/>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240735" y="2842584"/>
            <a:ext cx="1035861" cy="369332"/>
          </a:xfrm>
          <a:prstGeom prst="rect">
            <a:avLst/>
          </a:prstGeom>
          <a:noFill/>
        </p:spPr>
        <p:txBody>
          <a:bodyPr wrap="none" rtlCol="0">
            <a:spAutoFit/>
          </a:bodyPr>
          <a:lstStyle/>
          <a:p>
            <a:r>
              <a:rPr lang="en-US" sz="1800" dirty="0" smtClean="0">
                <a:solidFill>
                  <a:schemeClr val="bg1"/>
                </a:solidFill>
              </a:rPr>
              <a:t>“ice-top”</a:t>
            </a:r>
            <a:endParaRPr lang="en-US" sz="1800" dirty="0">
              <a:solidFill>
                <a:schemeClr val="bg1"/>
              </a:solidFill>
            </a:endParaRPr>
          </a:p>
        </p:txBody>
      </p:sp>
      <p:sp>
        <p:nvSpPr>
          <p:cNvPr id="16" name="TextBox 15"/>
          <p:cNvSpPr txBox="1"/>
          <p:nvPr/>
        </p:nvSpPr>
        <p:spPr>
          <a:xfrm>
            <a:off x="6831744" y="5284740"/>
            <a:ext cx="1300356" cy="369332"/>
          </a:xfrm>
          <a:prstGeom prst="rect">
            <a:avLst/>
          </a:prstGeom>
          <a:noFill/>
        </p:spPr>
        <p:txBody>
          <a:bodyPr wrap="none" rtlCol="0">
            <a:spAutoFit/>
          </a:bodyPr>
          <a:lstStyle/>
          <a:p>
            <a:r>
              <a:rPr lang="en-US" sz="1800" dirty="0" smtClean="0">
                <a:solidFill>
                  <a:schemeClr val="bg1"/>
                </a:solidFill>
              </a:rPr>
              <a:t>“water-top”</a:t>
            </a:r>
            <a:endParaRPr lang="en-US" sz="1800" dirty="0">
              <a:solidFill>
                <a:schemeClr val="bg1"/>
              </a:solidFill>
            </a:endParaRPr>
          </a:p>
        </p:txBody>
      </p:sp>
      <p:sp>
        <p:nvSpPr>
          <p:cNvPr id="17" name="TextBox 16"/>
          <p:cNvSpPr txBox="1"/>
          <p:nvPr/>
        </p:nvSpPr>
        <p:spPr>
          <a:xfrm>
            <a:off x="2670218" y="5284740"/>
            <a:ext cx="1300356" cy="369332"/>
          </a:xfrm>
          <a:prstGeom prst="rect">
            <a:avLst/>
          </a:prstGeom>
          <a:noFill/>
        </p:spPr>
        <p:txBody>
          <a:bodyPr wrap="none" rtlCol="0">
            <a:spAutoFit/>
          </a:bodyPr>
          <a:lstStyle/>
          <a:p>
            <a:r>
              <a:rPr lang="en-US" sz="1800" dirty="0" smtClean="0">
                <a:solidFill>
                  <a:schemeClr val="bg1"/>
                </a:solidFill>
              </a:rPr>
              <a:t>“water-top”</a:t>
            </a:r>
            <a:endParaRPr lang="en-US" sz="1800" dirty="0">
              <a:solidFill>
                <a:schemeClr val="bg1"/>
              </a:solidFill>
            </a:endParaRPr>
          </a:p>
        </p:txBody>
      </p:sp>
      <p:sp>
        <p:nvSpPr>
          <p:cNvPr id="18" name="TextBox 17"/>
          <p:cNvSpPr txBox="1"/>
          <p:nvPr/>
        </p:nvSpPr>
        <p:spPr>
          <a:xfrm>
            <a:off x="6575358" y="1895172"/>
            <a:ext cx="2056973" cy="369332"/>
          </a:xfrm>
          <a:prstGeom prst="rect">
            <a:avLst/>
          </a:prstGeom>
          <a:noFill/>
        </p:spPr>
        <p:txBody>
          <a:bodyPr wrap="none" rtlCol="0">
            <a:spAutoFit/>
          </a:bodyPr>
          <a:lstStyle/>
          <a:p>
            <a:r>
              <a:rPr lang="en-US" sz="1800" dirty="0" smtClean="0">
                <a:solidFill>
                  <a:schemeClr val="bg1"/>
                </a:solidFill>
              </a:rPr>
              <a:t>“overshooting-top”</a:t>
            </a:r>
            <a:endParaRPr lang="en-US" sz="1800" dirty="0">
              <a:solidFill>
                <a:schemeClr val="bg1"/>
              </a:solidFill>
            </a:endParaRPr>
          </a:p>
        </p:txBody>
      </p:sp>
      <p:sp>
        <p:nvSpPr>
          <p:cNvPr id="19" name="TextBox 18"/>
          <p:cNvSpPr txBox="1"/>
          <p:nvPr/>
        </p:nvSpPr>
        <p:spPr>
          <a:xfrm>
            <a:off x="7614169" y="2842584"/>
            <a:ext cx="1035861" cy="369332"/>
          </a:xfrm>
          <a:prstGeom prst="rect">
            <a:avLst/>
          </a:prstGeom>
          <a:noFill/>
        </p:spPr>
        <p:txBody>
          <a:bodyPr wrap="none" rtlCol="0">
            <a:spAutoFit/>
          </a:bodyPr>
          <a:lstStyle/>
          <a:p>
            <a:r>
              <a:rPr lang="en-US" sz="1800" dirty="0" smtClean="0">
                <a:solidFill>
                  <a:schemeClr val="bg1"/>
                </a:solidFill>
              </a:rPr>
              <a:t>“ice-top”</a:t>
            </a:r>
            <a:endParaRPr lang="en-US" sz="1800" dirty="0">
              <a:solidFill>
                <a:schemeClr val="bg1"/>
              </a:solidFill>
            </a:endParaRPr>
          </a:p>
        </p:txBody>
      </p:sp>
      <p:cxnSp>
        <p:nvCxnSpPr>
          <p:cNvPr id="6" name="Straight Arrow Connector 5"/>
          <p:cNvCxnSpPr>
            <a:stCxn id="18" idx="2"/>
          </p:cNvCxnSpPr>
          <p:nvPr/>
        </p:nvCxnSpPr>
        <p:spPr>
          <a:xfrm flipH="1">
            <a:off x="6278256" y="2264504"/>
            <a:ext cx="1325589" cy="13799"/>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8" idx="2"/>
          </p:cNvCxnSpPr>
          <p:nvPr/>
        </p:nvCxnSpPr>
        <p:spPr>
          <a:xfrm flipH="1">
            <a:off x="7205958" y="2264504"/>
            <a:ext cx="397887" cy="1525493"/>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247731" y="1828799"/>
            <a:ext cx="2056973" cy="369332"/>
          </a:xfrm>
          <a:prstGeom prst="rect">
            <a:avLst/>
          </a:prstGeom>
          <a:noFill/>
        </p:spPr>
        <p:txBody>
          <a:bodyPr wrap="none" rtlCol="0">
            <a:spAutoFit/>
          </a:bodyPr>
          <a:lstStyle/>
          <a:p>
            <a:r>
              <a:rPr lang="en-US" sz="1800" dirty="0" smtClean="0">
                <a:solidFill>
                  <a:schemeClr val="bg1"/>
                </a:solidFill>
              </a:rPr>
              <a:t>“overshooting-top”</a:t>
            </a:r>
            <a:endParaRPr lang="en-US" sz="1800" dirty="0">
              <a:solidFill>
                <a:schemeClr val="bg1"/>
              </a:solidFill>
            </a:endParaRPr>
          </a:p>
        </p:txBody>
      </p:sp>
      <p:cxnSp>
        <p:nvCxnSpPr>
          <p:cNvPr id="26" name="Straight Arrow Connector 25"/>
          <p:cNvCxnSpPr>
            <a:stCxn id="25" idx="2"/>
          </p:cNvCxnSpPr>
          <p:nvPr/>
        </p:nvCxnSpPr>
        <p:spPr>
          <a:xfrm flipH="1">
            <a:off x="2090057" y="2198131"/>
            <a:ext cx="1186161" cy="61182"/>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1565363" y="2198131"/>
            <a:ext cx="1710854" cy="242612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5" idx="2"/>
          </p:cNvCxnSpPr>
          <p:nvPr/>
        </p:nvCxnSpPr>
        <p:spPr>
          <a:xfrm flipH="1">
            <a:off x="3230411" y="2198131"/>
            <a:ext cx="45807" cy="1397343"/>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5" idx="2"/>
          </p:cNvCxnSpPr>
          <p:nvPr/>
        </p:nvCxnSpPr>
        <p:spPr>
          <a:xfrm flipH="1">
            <a:off x="3066224" y="2198131"/>
            <a:ext cx="209994" cy="61182"/>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5" idx="2"/>
          </p:cNvCxnSpPr>
          <p:nvPr/>
        </p:nvCxnSpPr>
        <p:spPr>
          <a:xfrm>
            <a:off x="3276218" y="2198131"/>
            <a:ext cx="704446" cy="369332"/>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8156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828800" y="90154"/>
            <a:ext cx="5486399" cy="1037099"/>
          </a:xfrm>
          <a:prstGeom prst="rect">
            <a:avLst/>
          </a:prstGeom>
          <a:noFill/>
          <a:ln>
            <a:noFill/>
          </a:ln>
        </p:spPr>
        <p:txBody>
          <a:bodyPr lIns="91425" tIns="45700" rIns="91425" bIns="45700" anchor="ctr" anchorCtr="0">
            <a:noAutofit/>
          </a:bodyPr>
          <a:lstStyle/>
          <a:p>
            <a:pPr lvl="0">
              <a:spcBef>
                <a:spcPts val="0"/>
              </a:spcBef>
              <a:spcAft>
                <a:spcPts val="0"/>
              </a:spcAft>
              <a:buClr>
                <a:schemeClr val="lt1"/>
              </a:buClr>
              <a:buSzPct val="25000"/>
            </a:pPr>
            <a:r>
              <a:rPr lang="en-US" dirty="0" smtClean="0">
                <a:solidFill>
                  <a:schemeClr val="lt1"/>
                </a:solidFill>
                <a:ea typeface="Calibri"/>
                <a:cs typeface="Calibri"/>
                <a:sym typeface="Calibri"/>
              </a:rPr>
              <a:t>T</a:t>
            </a:r>
            <a:r>
              <a:rPr lang="en-US" baseline="-25000" dirty="0" smtClean="0">
                <a:solidFill>
                  <a:schemeClr val="lt1"/>
                </a:solidFill>
                <a:ea typeface="Calibri"/>
                <a:cs typeface="Calibri"/>
                <a:sym typeface="Calibri"/>
              </a:rPr>
              <a:t>11.2</a:t>
            </a:r>
            <a:r>
              <a:rPr lang="en-US" dirty="0" smtClean="0">
                <a:solidFill>
                  <a:schemeClr val="lt1"/>
                </a:solidFill>
                <a:ea typeface="Calibri"/>
                <a:cs typeface="Calibri"/>
                <a:sym typeface="Calibri"/>
              </a:rPr>
              <a:t>-T</a:t>
            </a:r>
            <a:r>
              <a:rPr lang="en-US" baseline="-25000" dirty="0" smtClean="0">
                <a:solidFill>
                  <a:schemeClr val="lt1"/>
                </a:solidFill>
                <a:ea typeface="Calibri"/>
                <a:cs typeface="Calibri"/>
                <a:sym typeface="Calibri"/>
              </a:rPr>
              <a:t>6.19</a:t>
            </a:r>
            <a:r>
              <a:rPr lang="en-US" dirty="0" smtClean="0">
                <a:solidFill>
                  <a:schemeClr val="lt1"/>
                </a:solidFill>
                <a:ea typeface="Calibri"/>
                <a:cs typeface="Calibri"/>
                <a:sym typeface="Calibri"/>
              </a:rPr>
              <a:t/>
            </a:r>
            <a:br>
              <a:rPr lang="en-US" dirty="0" smtClean="0">
                <a:solidFill>
                  <a:schemeClr val="lt1"/>
                </a:solidFill>
                <a:ea typeface="Calibri"/>
                <a:cs typeface="Calibri"/>
                <a:sym typeface="Calibri"/>
              </a:rPr>
            </a:br>
            <a:r>
              <a:rPr lang="en-US" dirty="0" smtClean="0">
                <a:solidFill>
                  <a:schemeClr val="lt1"/>
                </a:solidFill>
                <a:ea typeface="Calibri"/>
                <a:cs typeface="Calibri"/>
                <a:sym typeface="Calibri"/>
              </a:rPr>
              <a:t>0300 UTC 20 Feb 2019</a:t>
            </a:r>
            <a:endParaRPr lang="en-US" sz="3600" b="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19</a:t>
            </a:fld>
            <a:endParaRPr lang="en-US" sz="1200" b="0" i="0" u="none" strike="noStrike" cap="none">
              <a:solidFill>
                <a:schemeClr val="lt1"/>
              </a:solidFill>
              <a:latin typeface="Calibri"/>
              <a:ea typeface="Calibri"/>
              <a:cs typeface="Calibri"/>
              <a:sym typeface="Calibri"/>
            </a:endParaRPr>
          </a:p>
        </p:txBody>
      </p:sp>
      <p:sp>
        <p:nvSpPr>
          <p:cNvPr id="13" name="TextBox 12"/>
          <p:cNvSpPr txBox="1"/>
          <p:nvPr/>
        </p:nvSpPr>
        <p:spPr>
          <a:xfrm>
            <a:off x="1" y="1277971"/>
            <a:ext cx="4571998" cy="400110"/>
          </a:xfrm>
          <a:prstGeom prst="rect">
            <a:avLst/>
          </a:prstGeom>
          <a:noFill/>
        </p:spPr>
        <p:txBody>
          <a:bodyPr wrap="square" rtlCol="0">
            <a:spAutoFit/>
          </a:bodyPr>
          <a:lstStyle/>
          <a:p>
            <a:pPr algn="ctr"/>
            <a:r>
              <a:rPr lang="en-US" sz="2000" b="1" dirty="0" smtClean="0">
                <a:solidFill>
                  <a:schemeClr val="bg1"/>
                </a:solidFill>
                <a:latin typeface="+mn-lt"/>
                <a:cs typeface="Times New Roman" panose="02020603050405020304" pitchFamily="18" charset="0"/>
              </a:rPr>
              <a:t>GOES-17</a:t>
            </a:r>
            <a:endParaRPr lang="en-US" sz="2000" b="1" dirty="0">
              <a:solidFill>
                <a:schemeClr val="bg1"/>
              </a:solidFill>
              <a:latin typeface="+mn-lt"/>
              <a:cs typeface="Times New Roman" panose="02020603050405020304" pitchFamily="18" charset="0"/>
            </a:endParaRPr>
          </a:p>
        </p:txBody>
      </p:sp>
      <p:sp>
        <p:nvSpPr>
          <p:cNvPr id="14" name="TextBox 13"/>
          <p:cNvSpPr txBox="1"/>
          <p:nvPr/>
        </p:nvSpPr>
        <p:spPr>
          <a:xfrm>
            <a:off x="4571999" y="1267545"/>
            <a:ext cx="4571999" cy="400110"/>
          </a:xfrm>
          <a:prstGeom prst="rect">
            <a:avLst/>
          </a:prstGeom>
          <a:noFill/>
        </p:spPr>
        <p:txBody>
          <a:bodyPr wrap="square" rtlCol="0">
            <a:spAutoFit/>
          </a:bodyPr>
          <a:lstStyle/>
          <a:p>
            <a:pPr algn="ctr"/>
            <a:r>
              <a:rPr lang="en-US" sz="2000" b="1" dirty="0" smtClean="0">
                <a:solidFill>
                  <a:schemeClr val="bg1"/>
                </a:solidFill>
                <a:latin typeface="+mn-lt"/>
                <a:cs typeface="Times New Roman" panose="02020603050405020304" pitchFamily="18" charset="0"/>
              </a:rPr>
              <a:t>GOES-16</a:t>
            </a:r>
            <a:endParaRPr lang="en-US" sz="2000" b="1" dirty="0">
              <a:solidFill>
                <a:schemeClr val="bg1"/>
              </a:solidFill>
              <a:latin typeface="+mn-lt"/>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691640"/>
            <a:ext cx="3886200" cy="5029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691640"/>
            <a:ext cx="3886200" cy="5029200"/>
          </a:xfrm>
          <a:prstGeom prst="rect">
            <a:avLst/>
          </a:prstGeom>
        </p:spPr>
      </p:pic>
      <p:sp>
        <p:nvSpPr>
          <p:cNvPr id="8" name="Oval 7"/>
          <p:cNvSpPr/>
          <p:nvPr/>
        </p:nvSpPr>
        <p:spPr>
          <a:xfrm>
            <a:off x="1296537" y="4728949"/>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620887" y="4728949"/>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872800" y="2385799"/>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230488" y="2385799"/>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996750" y="3595474"/>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349675" y="3595474"/>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220553" y="5195721"/>
            <a:ext cx="2046648" cy="646331"/>
          </a:xfrm>
          <a:prstGeom prst="rect">
            <a:avLst/>
          </a:prstGeom>
          <a:noFill/>
        </p:spPr>
        <p:txBody>
          <a:bodyPr wrap="square" rtlCol="0">
            <a:spAutoFit/>
          </a:bodyPr>
          <a:lstStyle/>
          <a:p>
            <a:pPr algn="r"/>
            <a:r>
              <a:rPr lang="en-US" sz="1800" dirty="0" smtClean="0">
                <a:solidFill>
                  <a:schemeClr val="bg1"/>
                </a:solidFill>
              </a:rPr>
              <a:t>“overshooting-top” threshold = 0 K</a:t>
            </a:r>
            <a:endParaRPr lang="en-US" sz="1800" dirty="0">
              <a:solidFill>
                <a:schemeClr val="bg1"/>
              </a:solidFill>
            </a:endParaRPr>
          </a:p>
        </p:txBody>
      </p:sp>
      <p:cxnSp>
        <p:nvCxnSpPr>
          <p:cNvPr id="17" name="Straight Arrow Connector 16"/>
          <p:cNvCxnSpPr>
            <a:stCxn id="16" idx="0"/>
          </p:cNvCxnSpPr>
          <p:nvPr/>
        </p:nvCxnSpPr>
        <p:spPr>
          <a:xfrm flipH="1" flipV="1">
            <a:off x="1550126" y="4817660"/>
            <a:ext cx="1693751" cy="378061"/>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6" idx="0"/>
          </p:cNvCxnSpPr>
          <p:nvPr/>
        </p:nvCxnSpPr>
        <p:spPr>
          <a:xfrm flipH="1" flipV="1">
            <a:off x="3092285" y="4206240"/>
            <a:ext cx="151592" cy="989481"/>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6" idx="0"/>
          </p:cNvCxnSpPr>
          <p:nvPr/>
        </p:nvCxnSpPr>
        <p:spPr>
          <a:xfrm flipH="1" flipV="1">
            <a:off x="1774339" y="3526673"/>
            <a:ext cx="1469538" cy="1669048"/>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6" idx="0"/>
          </p:cNvCxnSpPr>
          <p:nvPr/>
        </p:nvCxnSpPr>
        <p:spPr>
          <a:xfrm flipV="1">
            <a:off x="3243877" y="4484915"/>
            <a:ext cx="820287" cy="710806"/>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1926739" y="3679073"/>
            <a:ext cx="1469538" cy="1669048"/>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540074" y="5205787"/>
            <a:ext cx="2046648" cy="646331"/>
          </a:xfrm>
          <a:prstGeom prst="rect">
            <a:avLst/>
          </a:prstGeom>
          <a:noFill/>
        </p:spPr>
        <p:txBody>
          <a:bodyPr wrap="square" rtlCol="0">
            <a:spAutoFit/>
          </a:bodyPr>
          <a:lstStyle/>
          <a:p>
            <a:pPr algn="r"/>
            <a:r>
              <a:rPr lang="en-US" sz="1800" dirty="0" smtClean="0">
                <a:solidFill>
                  <a:schemeClr val="bg1"/>
                </a:solidFill>
              </a:rPr>
              <a:t>“overshooting-top” threshold = 0 K</a:t>
            </a:r>
            <a:endParaRPr lang="en-US" sz="1800" dirty="0">
              <a:solidFill>
                <a:schemeClr val="bg1"/>
              </a:solidFill>
            </a:endParaRPr>
          </a:p>
        </p:txBody>
      </p:sp>
      <p:cxnSp>
        <p:nvCxnSpPr>
          <p:cNvPr id="29" name="Straight Arrow Connector 28"/>
          <p:cNvCxnSpPr>
            <a:stCxn id="28" idx="0"/>
          </p:cNvCxnSpPr>
          <p:nvPr/>
        </p:nvCxnSpPr>
        <p:spPr>
          <a:xfrm flipH="1" flipV="1">
            <a:off x="7248367" y="4033889"/>
            <a:ext cx="315031" cy="1171898"/>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flipV="1">
            <a:off x="6278255" y="2638697"/>
            <a:ext cx="1285143" cy="2543106"/>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0273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a:xfrm>
            <a:off x="457200" y="1465262"/>
            <a:ext cx="8229600" cy="5011738"/>
          </a:xfrm>
        </p:spPr>
        <p:txBody>
          <a:bodyPr>
            <a:normAutofit/>
          </a:bodyPr>
          <a:lstStyle/>
          <a:p>
            <a:pPr marL="461963" indent="-461963"/>
            <a:r>
              <a:rPr lang="en-US" dirty="0" smtClean="0"/>
              <a:t>Product Overview</a:t>
            </a:r>
          </a:p>
          <a:p>
            <a:pPr marL="461963" indent="-461963"/>
            <a:r>
              <a:rPr lang="en-US" dirty="0" smtClean="0"/>
              <a:t>Product Quality Evaluation</a:t>
            </a:r>
          </a:p>
          <a:p>
            <a:pPr marL="862013" lvl="1" indent="-461963"/>
            <a:r>
              <a:rPr lang="en-US" dirty="0" smtClean="0"/>
              <a:t>General approach </a:t>
            </a:r>
          </a:p>
          <a:p>
            <a:pPr marL="862013" lvl="1" indent="-461963"/>
            <a:r>
              <a:rPr lang="en-US" dirty="0" smtClean="0"/>
              <a:t>Limb Effects</a:t>
            </a:r>
          </a:p>
          <a:p>
            <a:pPr marL="461963" indent="-461963"/>
            <a:r>
              <a:rPr lang="en-US" dirty="0" smtClean="0"/>
              <a:t>Provisional Maturity Assessment</a:t>
            </a:r>
          </a:p>
          <a:p>
            <a:pPr marL="461963" indent="-461963"/>
            <a:r>
              <a:rPr lang="en-US" dirty="0" smtClean="0"/>
              <a:t>Path to Full Validation Maturity</a:t>
            </a:r>
          </a:p>
          <a:p>
            <a:pPr marL="862013" lvl="1" indent="-461963"/>
            <a:r>
              <a:rPr lang="en-US" dirty="0" smtClean="0"/>
              <a:t>Issues and status</a:t>
            </a:r>
          </a:p>
          <a:p>
            <a:pPr marL="862013" lvl="1" indent="-461963"/>
            <a:r>
              <a:rPr lang="en-US" dirty="0" smtClean="0"/>
              <a:t>Risks</a:t>
            </a:r>
          </a:p>
          <a:p>
            <a:pPr marL="461963" indent="-461963"/>
            <a:r>
              <a:rPr lang="en-US" dirty="0" smtClean="0"/>
              <a:t>Summary and Recommendations</a:t>
            </a: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solidFill>
                  <a:prstClr val="white"/>
                </a:solidFill>
              </a:rPr>
              <a:pPr/>
              <a:t>2</a:t>
            </a:fld>
            <a:endParaRPr lang="en-US" altLang="en-US" dirty="0">
              <a:solidFill>
                <a:prstClr val="white"/>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828800" y="90154"/>
            <a:ext cx="5486399" cy="1037099"/>
          </a:xfrm>
          <a:prstGeom prst="rect">
            <a:avLst/>
          </a:prstGeom>
          <a:noFill/>
          <a:ln>
            <a:noFill/>
          </a:ln>
        </p:spPr>
        <p:txBody>
          <a:bodyPr lIns="91425" tIns="45700" rIns="91425" bIns="45700" anchor="ctr" anchorCtr="0">
            <a:noAutofit/>
          </a:bodyPr>
          <a:lstStyle/>
          <a:p>
            <a:pPr lvl="0">
              <a:spcBef>
                <a:spcPts val="0"/>
              </a:spcBef>
              <a:spcAft>
                <a:spcPts val="0"/>
              </a:spcAft>
              <a:buClr>
                <a:schemeClr val="lt1"/>
              </a:buClr>
              <a:buSzPct val="25000"/>
            </a:pPr>
            <a:r>
              <a:rPr lang="en-US" dirty="0" smtClean="0">
                <a:solidFill>
                  <a:schemeClr val="lt1"/>
                </a:solidFill>
                <a:ea typeface="Calibri"/>
                <a:cs typeface="Calibri"/>
                <a:sym typeface="Calibri"/>
              </a:rPr>
              <a:t>T</a:t>
            </a:r>
            <a:r>
              <a:rPr lang="en-US" baseline="-25000" dirty="0" smtClean="0">
                <a:solidFill>
                  <a:schemeClr val="lt1"/>
                </a:solidFill>
                <a:ea typeface="Calibri"/>
                <a:cs typeface="Calibri"/>
                <a:sym typeface="Calibri"/>
              </a:rPr>
              <a:t>8.5</a:t>
            </a:r>
            <a:r>
              <a:rPr lang="en-US" dirty="0" smtClean="0">
                <a:solidFill>
                  <a:schemeClr val="lt1"/>
                </a:solidFill>
                <a:ea typeface="Calibri"/>
                <a:cs typeface="Calibri"/>
                <a:sym typeface="Calibri"/>
              </a:rPr>
              <a:t>-T</a:t>
            </a:r>
            <a:r>
              <a:rPr lang="en-US" baseline="-25000" dirty="0" smtClean="0">
                <a:solidFill>
                  <a:schemeClr val="lt1"/>
                </a:solidFill>
                <a:ea typeface="Calibri"/>
                <a:cs typeface="Calibri"/>
                <a:sym typeface="Calibri"/>
              </a:rPr>
              <a:t>11.2 </a:t>
            </a:r>
            <a:br>
              <a:rPr lang="en-US" baseline="-25000" dirty="0" smtClean="0">
                <a:solidFill>
                  <a:schemeClr val="lt1"/>
                </a:solidFill>
                <a:ea typeface="Calibri"/>
                <a:cs typeface="Calibri"/>
                <a:sym typeface="Calibri"/>
              </a:rPr>
            </a:br>
            <a:r>
              <a:rPr lang="en-US" dirty="0" smtClean="0">
                <a:solidFill>
                  <a:schemeClr val="lt1"/>
                </a:solidFill>
                <a:ea typeface="Calibri"/>
                <a:cs typeface="Calibri"/>
                <a:sym typeface="Calibri"/>
              </a:rPr>
              <a:t>0300 UTC 20 Feb 2019</a:t>
            </a:r>
            <a:endParaRPr lang="en-US" sz="3600" b="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20</a:t>
            </a:fld>
            <a:endParaRPr lang="en-US" sz="1200" b="0" i="0" u="none" strike="noStrike" cap="none">
              <a:solidFill>
                <a:schemeClr val="lt1"/>
              </a:solidFill>
              <a:latin typeface="Calibri"/>
              <a:ea typeface="Calibri"/>
              <a:cs typeface="Calibri"/>
              <a:sym typeface="Calibri"/>
            </a:endParaRPr>
          </a:p>
        </p:txBody>
      </p:sp>
      <p:sp>
        <p:nvSpPr>
          <p:cNvPr id="13" name="TextBox 12"/>
          <p:cNvSpPr txBox="1"/>
          <p:nvPr/>
        </p:nvSpPr>
        <p:spPr>
          <a:xfrm>
            <a:off x="1" y="1277971"/>
            <a:ext cx="4571998" cy="400110"/>
          </a:xfrm>
          <a:prstGeom prst="rect">
            <a:avLst/>
          </a:prstGeom>
          <a:noFill/>
        </p:spPr>
        <p:txBody>
          <a:bodyPr wrap="square" rtlCol="0">
            <a:spAutoFit/>
          </a:bodyPr>
          <a:lstStyle/>
          <a:p>
            <a:pPr algn="ctr"/>
            <a:r>
              <a:rPr lang="en-US" sz="2000" b="1" dirty="0" smtClean="0">
                <a:solidFill>
                  <a:schemeClr val="bg1"/>
                </a:solidFill>
                <a:latin typeface="+mn-lt"/>
                <a:cs typeface="Times New Roman" panose="02020603050405020304" pitchFamily="18" charset="0"/>
              </a:rPr>
              <a:t>GOES-17</a:t>
            </a:r>
            <a:endParaRPr lang="en-US" sz="2000" b="1" dirty="0">
              <a:solidFill>
                <a:schemeClr val="bg1"/>
              </a:solidFill>
              <a:latin typeface="+mn-lt"/>
              <a:cs typeface="Times New Roman" panose="02020603050405020304" pitchFamily="18" charset="0"/>
            </a:endParaRPr>
          </a:p>
        </p:txBody>
      </p:sp>
      <p:sp>
        <p:nvSpPr>
          <p:cNvPr id="14" name="TextBox 13"/>
          <p:cNvSpPr txBox="1"/>
          <p:nvPr/>
        </p:nvSpPr>
        <p:spPr>
          <a:xfrm>
            <a:off x="4571999" y="1267545"/>
            <a:ext cx="4571999" cy="400110"/>
          </a:xfrm>
          <a:prstGeom prst="rect">
            <a:avLst/>
          </a:prstGeom>
          <a:noFill/>
        </p:spPr>
        <p:txBody>
          <a:bodyPr wrap="square" rtlCol="0">
            <a:spAutoFit/>
          </a:bodyPr>
          <a:lstStyle/>
          <a:p>
            <a:pPr algn="ctr"/>
            <a:r>
              <a:rPr lang="en-US" sz="2000" b="1" dirty="0" smtClean="0">
                <a:solidFill>
                  <a:schemeClr val="bg1"/>
                </a:solidFill>
                <a:latin typeface="+mn-lt"/>
                <a:cs typeface="Times New Roman" panose="02020603050405020304" pitchFamily="18" charset="0"/>
              </a:rPr>
              <a:t>GOES-16</a:t>
            </a:r>
            <a:endParaRPr lang="en-US" sz="2000" b="1" dirty="0">
              <a:solidFill>
                <a:schemeClr val="bg1"/>
              </a:solidFill>
              <a:latin typeface="+mn-lt"/>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691640"/>
            <a:ext cx="3886200" cy="5029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691640"/>
            <a:ext cx="3886200" cy="5029199"/>
          </a:xfrm>
          <a:prstGeom prst="rect">
            <a:avLst/>
          </a:prstGeom>
        </p:spPr>
      </p:pic>
      <p:sp>
        <p:nvSpPr>
          <p:cNvPr id="8" name="Oval 7"/>
          <p:cNvSpPr/>
          <p:nvPr/>
        </p:nvSpPr>
        <p:spPr>
          <a:xfrm>
            <a:off x="1296537" y="4728949"/>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620887" y="4728949"/>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872800" y="2385799"/>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230488" y="2385799"/>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996750" y="3595474"/>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349675" y="3595474"/>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553204" y="1828179"/>
            <a:ext cx="2046648" cy="646331"/>
          </a:xfrm>
          <a:prstGeom prst="rect">
            <a:avLst/>
          </a:prstGeom>
          <a:noFill/>
        </p:spPr>
        <p:txBody>
          <a:bodyPr wrap="square" rtlCol="0">
            <a:spAutoFit/>
          </a:bodyPr>
          <a:lstStyle/>
          <a:p>
            <a:pPr algn="ctr"/>
            <a:r>
              <a:rPr lang="en-US" sz="1800" dirty="0" smtClean="0">
                <a:solidFill>
                  <a:schemeClr val="bg1"/>
                </a:solidFill>
              </a:rPr>
              <a:t>“ice-top” threshold = -0.3 K</a:t>
            </a:r>
            <a:endParaRPr lang="en-US" sz="1800" dirty="0">
              <a:solidFill>
                <a:schemeClr val="bg1"/>
              </a:solidFill>
            </a:endParaRPr>
          </a:p>
        </p:txBody>
      </p:sp>
      <p:sp>
        <p:nvSpPr>
          <p:cNvPr id="17" name="TextBox 16"/>
          <p:cNvSpPr txBox="1"/>
          <p:nvPr/>
        </p:nvSpPr>
        <p:spPr>
          <a:xfrm>
            <a:off x="2195516" y="1828178"/>
            <a:ext cx="2046648" cy="646331"/>
          </a:xfrm>
          <a:prstGeom prst="rect">
            <a:avLst/>
          </a:prstGeom>
          <a:noFill/>
        </p:spPr>
        <p:txBody>
          <a:bodyPr wrap="square" rtlCol="0">
            <a:spAutoFit/>
          </a:bodyPr>
          <a:lstStyle/>
          <a:p>
            <a:pPr algn="ctr"/>
            <a:r>
              <a:rPr lang="en-US" sz="1800" dirty="0" smtClean="0">
                <a:solidFill>
                  <a:schemeClr val="bg1"/>
                </a:solidFill>
              </a:rPr>
              <a:t>“ice-top” threshold = -0.3 K</a:t>
            </a:r>
            <a:endParaRPr lang="en-US" sz="1800" dirty="0">
              <a:solidFill>
                <a:schemeClr val="bg1"/>
              </a:solidFill>
            </a:endParaRPr>
          </a:p>
        </p:txBody>
      </p:sp>
    </p:spTree>
    <p:extLst>
      <p:ext uri="{BB962C8B-B14F-4D97-AF65-F5344CB8AC3E}">
        <p14:creationId xmlns:p14="http://schemas.microsoft.com/office/powerpoint/2010/main" val="510355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in Viewing Angle</a:t>
            </a:r>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solidFill>
                  <a:prstClr val="white"/>
                </a:solidFill>
              </a:rPr>
              <a:pPr/>
              <a:t>21</a:t>
            </a:fld>
            <a:endParaRPr lang="en-US" altLang="en-US" dirty="0">
              <a:solidFill>
                <a:prstClr val="white"/>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5587"/>
          <a:stretch/>
        </p:blipFill>
        <p:spPr>
          <a:xfrm>
            <a:off x="0" y="1600134"/>
            <a:ext cx="4572000" cy="262893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25587"/>
          <a:stretch/>
        </p:blipFill>
        <p:spPr>
          <a:xfrm>
            <a:off x="2481942" y="4229067"/>
            <a:ext cx="4572000" cy="2628933"/>
          </a:xfrm>
          <a:prstGeom prst="rect">
            <a:avLst/>
          </a:prstGeom>
        </p:spPr>
      </p:pic>
      <p:sp>
        <p:nvSpPr>
          <p:cNvPr id="9" name="TextBox 8"/>
          <p:cNvSpPr txBox="1"/>
          <p:nvPr/>
        </p:nvSpPr>
        <p:spPr>
          <a:xfrm>
            <a:off x="-124212" y="5275171"/>
            <a:ext cx="2812868" cy="707886"/>
          </a:xfrm>
          <a:prstGeom prst="rect">
            <a:avLst/>
          </a:prstGeom>
          <a:noFill/>
        </p:spPr>
        <p:txBody>
          <a:bodyPr wrap="square" rtlCol="0">
            <a:spAutoFit/>
          </a:bodyPr>
          <a:lstStyle/>
          <a:p>
            <a:pPr algn="ctr"/>
            <a:r>
              <a:rPr lang="en-US" sz="2000" b="1" dirty="0" smtClean="0">
                <a:solidFill>
                  <a:schemeClr val="bg1"/>
                </a:solidFill>
              </a:rPr>
              <a:t>Checkout Position (89.5°W)</a:t>
            </a:r>
            <a:endParaRPr lang="en-US" sz="2000" b="1" dirty="0">
              <a:solidFill>
                <a:schemeClr val="bg1"/>
              </a:solidFill>
            </a:endParaRPr>
          </a:p>
        </p:txBody>
      </p:sp>
      <p:sp>
        <p:nvSpPr>
          <p:cNvPr id="10" name="TextBox 9"/>
          <p:cNvSpPr txBox="1"/>
          <p:nvPr/>
        </p:nvSpPr>
        <p:spPr>
          <a:xfrm>
            <a:off x="4572000" y="1200024"/>
            <a:ext cx="4572000" cy="400110"/>
          </a:xfrm>
          <a:prstGeom prst="rect">
            <a:avLst/>
          </a:prstGeom>
          <a:noFill/>
        </p:spPr>
        <p:txBody>
          <a:bodyPr wrap="square" rtlCol="0">
            <a:spAutoFit/>
          </a:bodyPr>
          <a:lstStyle/>
          <a:p>
            <a:pPr algn="ctr"/>
            <a:r>
              <a:rPr lang="en-US" sz="2000" b="1" dirty="0" smtClean="0">
                <a:solidFill>
                  <a:schemeClr val="bg1"/>
                </a:solidFill>
              </a:rPr>
              <a:t>GOES-16 Operational (75°W)</a:t>
            </a:r>
            <a:endParaRPr lang="en-US" sz="2000" b="1" dirty="0">
              <a:solidFill>
                <a:schemeClr val="bg1"/>
              </a:solidFill>
            </a:endParaRP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b="25587"/>
          <a:stretch/>
        </p:blipFill>
        <p:spPr>
          <a:xfrm>
            <a:off x="4572000" y="1600134"/>
            <a:ext cx="4572000" cy="2628933"/>
          </a:xfrm>
          <a:prstGeom prst="rect">
            <a:avLst/>
          </a:prstGeom>
        </p:spPr>
      </p:pic>
      <p:sp>
        <p:nvSpPr>
          <p:cNvPr id="12" name="TextBox 11"/>
          <p:cNvSpPr txBox="1"/>
          <p:nvPr/>
        </p:nvSpPr>
        <p:spPr>
          <a:xfrm>
            <a:off x="0" y="1200024"/>
            <a:ext cx="4572000" cy="400110"/>
          </a:xfrm>
          <a:prstGeom prst="rect">
            <a:avLst/>
          </a:prstGeom>
          <a:noFill/>
        </p:spPr>
        <p:txBody>
          <a:bodyPr wrap="square" rtlCol="0">
            <a:spAutoFit/>
          </a:bodyPr>
          <a:lstStyle/>
          <a:p>
            <a:pPr algn="ctr"/>
            <a:r>
              <a:rPr lang="en-US" sz="2000" b="1" dirty="0" smtClean="0">
                <a:solidFill>
                  <a:schemeClr val="bg1"/>
                </a:solidFill>
              </a:rPr>
              <a:t>GOES-17 Operational (75°W)</a:t>
            </a:r>
            <a:endParaRPr lang="en-US" sz="2000" b="1" dirty="0">
              <a:solidFill>
                <a:schemeClr val="bg1"/>
              </a:solidFill>
            </a:endParaRPr>
          </a:p>
        </p:txBody>
      </p:sp>
      <p:sp>
        <p:nvSpPr>
          <p:cNvPr id="13" name="Rectangle 12"/>
          <p:cNvSpPr/>
          <p:nvPr/>
        </p:nvSpPr>
        <p:spPr>
          <a:xfrm>
            <a:off x="2385752" y="2327563"/>
            <a:ext cx="669175" cy="789709"/>
          </a:xfrm>
          <a:prstGeom prst="rect">
            <a:avLst/>
          </a:prstGeom>
          <a:noFill/>
          <a:ln w="3175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957752" y="2327563"/>
            <a:ext cx="669175" cy="789709"/>
          </a:xfrm>
          <a:prstGeom prst="rect">
            <a:avLst/>
          </a:prstGeom>
          <a:noFill/>
          <a:ln w="3175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869872" y="4946007"/>
            <a:ext cx="669175" cy="789709"/>
          </a:xfrm>
          <a:prstGeom prst="rect">
            <a:avLst/>
          </a:prstGeom>
          <a:noFill/>
          <a:ln w="3175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4223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Limb Effects</a:t>
            </a:r>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solidFill>
                  <a:prstClr val="white"/>
                </a:solidFill>
              </a:rPr>
              <a:pPr/>
              <a:t>22</a:t>
            </a:fld>
            <a:endParaRPr lang="en-US" altLang="en-US" dirty="0">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05345"/>
            <a:ext cx="7315200" cy="5652655"/>
          </a:xfrm>
          <a:prstGeom prst="rect">
            <a:avLst/>
          </a:prstGeom>
        </p:spPr>
      </p:pic>
      <p:sp>
        <p:nvSpPr>
          <p:cNvPr id="8" name="TextBox 7"/>
          <p:cNvSpPr txBox="1"/>
          <p:nvPr/>
        </p:nvSpPr>
        <p:spPr>
          <a:xfrm>
            <a:off x="1558835" y="1909192"/>
            <a:ext cx="6479176" cy="1015663"/>
          </a:xfrm>
          <a:prstGeom prst="rect">
            <a:avLst/>
          </a:prstGeom>
          <a:noFill/>
        </p:spPr>
        <p:txBody>
          <a:bodyPr wrap="square" rtlCol="0">
            <a:spAutoFit/>
          </a:bodyPr>
          <a:lstStyle/>
          <a:p>
            <a:pPr algn="ctr"/>
            <a:r>
              <a:rPr lang="en-US" sz="2000" b="1" dirty="0" smtClean="0">
                <a:solidFill>
                  <a:schemeClr val="tx1"/>
                </a:solidFill>
              </a:rPr>
              <a:t>Latitude-averaged (25-49°N) T</a:t>
            </a:r>
            <a:r>
              <a:rPr lang="en-US" sz="2000" b="1" baseline="-25000" dirty="0" smtClean="0">
                <a:solidFill>
                  <a:schemeClr val="tx1"/>
                </a:solidFill>
              </a:rPr>
              <a:t>b</a:t>
            </a:r>
            <a:r>
              <a:rPr lang="en-US" sz="2000" b="1" dirty="0" smtClean="0">
                <a:solidFill>
                  <a:schemeClr val="tx1"/>
                </a:solidFill>
              </a:rPr>
              <a:t> differences between GOES-17 and GOES-16 vs. longitude at 0300 UTC 20 February 2019</a:t>
            </a:r>
            <a:endParaRPr lang="en-US" sz="2000" b="1" dirty="0">
              <a:solidFill>
                <a:schemeClr val="tx1"/>
              </a:solidFill>
            </a:endParaRPr>
          </a:p>
        </p:txBody>
      </p:sp>
    </p:spTree>
    <p:extLst>
      <p:ext uri="{BB962C8B-B14F-4D97-AF65-F5344CB8AC3E}">
        <p14:creationId xmlns:p14="http://schemas.microsoft.com/office/powerpoint/2010/main" val="1378390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828800" y="90154"/>
            <a:ext cx="5486399" cy="1037099"/>
          </a:xfrm>
          <a:prstGeom prst="rect">
            <a:avLst/>
          </a:prstGeom>
          <a:noFill/>
          <a:ln>
            <a:noFill/>
          </a:ln>
        </p:spPr>
        <p:txBody>
          <a:bodyPr lIns="91425" tIns="45700" rIns="91425" bIns="45700" anchor="ctr" anchorCtr="0">
            <a:noAutofit/>
          </a:bodyPr>
          <a:lstStyle/>
          <a:p>
            <a:pPr lvl="0">
              <a:spcBef>
                <a:spcPts val="0"/>
              </a:spcBef>
              <a:spcAft>
                <a:spcPts val="0"/>
              </a:spcAft>
              <a:buClr>
                <a:schemeClr val="lt1"/>
              </a:buClr>
              <a:buSzPct val="25000"/>
            </a:pPr>
            <a:r>
              <a:rPr lang="en-US" dirty="0" smtClean="0">
                <a:solidFill>
                  <a:schemeClr val="lt1"/>
                </a:solidFill>
                <a:ea typeface="Calibri"/>
                <a:cs typeface="Calibri"/>
                <a:sym typeface="Calibri"/>
              </a:rPr>
              <a:t>Missed GOES-17 Rainfall</a:t>
            </a:r>
            <a:br>
              <a:rPr lang="en-US" dirty="0" smtClean="0">
                <a:solidFill>
                  <a:schemeClr val="lt1"/>
                </a:solidFill>
                <a:ea typeface="Calibri"/>
                <a:cs typeface="Calibri"/>
                <a:sym typeface="Calibri"/>
              </a:rPr>
            </a:br>
            <a:r>
              <a:rPr lang="en-US" dirty="0" smtClean="0">
                <a:solidFill>
                  <a:schemeClr val="lt1"/>
                </a:solidFill>
                <a:ea typeface="Calibri"/>
                <a:cs typeface="Calibri"/>
                <a:sym typeface="Calibri"/>
              </a:rPr>
              <a:t>0300 UTC 20 Feb 2019</a:t>
            </a:r>
            <a:endParaRPr lang="en-US" sz="3600" b="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23</a:t>
            </a:fld>
            <a:endParaRPr lang="en-US" sz="1200" b="0" i="0" u="none" strike="noStrike" cap="none">
              <a:solidFill>
                <a:schemeClr val="lt1"/>
              </a:solidFill>
              <a:latin typeface="Calibri"/>
              <a:ea typeface="Calibri"/>
              <a:cs typeface="Calibri"/>
              <a:sym typeface="Calibri"/>
            </a:endParaRPr>
          </a:p>
        </p:txBody>
      </p:sp>
      <p:sp>
        <p:nvSpPr>
          <p:cNvPr id="13" name="TextBox 12"/>
          <p:cNvSpPr txBox="1"/>
          <p:nvPr/>
        </p:nvSpPr>
        <p:spPr>
          <a:xfrm>
            <a:off x="1" y="1277971"/>
            <a:ext cx="4571998" cy="400110"/>
          </a:xfrm>
          <a:prstGeom prst="rect">
            <a:avLst/>
          </a:prstGeom>
          <a:noFill/>
        </p:spPr>
        <p:txBody>
          <a:bodyPr wrap="square" rtlCol="0">
            <a:spAutoFit/>
          </a:bodyPr>
          <a:lstStyle/>
          <a:p>
            <a:pPr algn="ctr"/>
            <a:r>
              <a:rPr lang="en-US" sz="2000" b="1" dirty="0" smtClean="0">
                <a:solidFill>
                  <a:schemeClr val="bg1"/>
                </a:solidFill>
                <a:latin typeface="+mn-lt"/>
                <a:cs typeface="Times New Roman" panose="02020603050405020304" pitchFamily="18" charset="0"/>
              </a:rPr>
              <a:t>GOES-17</a:t>
            </a:r>
            <a:endParaRPr lang="en-US" sz="2000" b="1" dirty="0">
              <a:solidFill>
                <a:schemeClr val="bg1"/>
              </a:solidFill>
              <a:latin typeface="+mn-lt"/>
              <a:cs typeface="Times New Roman" panose="02020603050405020304" pitchFamily="18" charset="0"/>
            </a:endParaRPr>
          </a:p>
        </p:txBody>
      </p:sp>
      <p:sp>
        <p:nvSpPr>
          <p:cNvPr id="14" name="TextBox 13"/>
          <p:cNvSpPr txBox="1"/>
          <p:nvPr/>
        </p:nvSpPr>
        <p:spPr>
          <a:xfrm>
            <a:off x="4571999" y="1267545"/>
            <a:ext cx="4571999" cy="400110"/>
          </a:xfrm>
          <a:prstGeom prst="rect">
            <a:avLst/>
          </a:prstGeom>
          <a:noFill/>
        </p:spPr>
        <p:txBody>
          <a:bodyPr wrap="square" rtlCol="0">
            <a:spAutoFit/>
          </a:bodyPr>
          <a:lstStyle/>
          <a:p>
            <a:pPr algn="ctr"/>
            <a:r>
              <a:rPr lang="en-US" sz="2000" b="1" dirty="0" smtClean="0">
                <a:solidFill>
                  <a:schemeClr val="bg1"/>
                </a:solidFill>
                <a:latin typeface="+mn-lt"/>
                <a:cs typeface="Times New Roman" panose="02020603050405020304" pitchFamily="18" charset="0"/>
              </a:rPr>
              <a:t>GOES-16</a:t>
            </a:r>
            <a:endParaRPr lang="en-US" sz="2000" b="1" dirty="0">
              <a:solidFill>
                <a:schemeClr val="bg1"/>
              </a:solidFill>
              <a:latin typeface="+mn-lt"/>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75" y="1692252"/>
            <a:ext cx="3886200" cy="5029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692252"/>
            <a:ext cx="3886200" cy="5029200"/>
          </a:xfrm>
          <a:prstGeom prst="rect">
            <a:avLst/>
          </a:prstGeom>
        </p:spPr>
      </p:pic>
      <p:sp>
        <p:nvSpPr>
          <p:cNvPr id="4" name="Oval 3"/>
          <p:cNvSpPr/>
          <p:nvPr/>
        </p:nvSpPr>
        <p:spPr>
          <a:xfrm>
            <a:off x="1296537" y="4728949"/>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620887" y="4728949"/>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872800" y="2385799"/>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230488" y="2385799"/>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996750" y="3595474"/>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349675" y="3595474"/>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146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lt1"/>
                </a:solidFill>
                <a:cs typeface="Calibri"/>
                <a:sym typeface="Calibri"/>
              </a:rPr>
              <a:t>Rain / No Rain Separation for Sample Points</a:t>
            </a:r>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solidFill>
                  <a:prstClr val="white"/>
                </a:solidFill>
              </a:rPr>
              <a:pPr/>
              <a:t>24</a:t>
            </a:fld>
            <a:endParaRPr lang="en-US" altLang="en-US" dirty="0">
              <a:solidFill>
                <a:prstClr val="white"/>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21250"/>
          <a:stretch/>
        </p:blipFill>
        <p:spPr>
          <a:xfrm>
            <a:off x="4572000" y="1600200"/>
            <a:ext cx="4572000" cy="448621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21250"/>
          <a:stretch/>
        </p:blipFill>
        <p:spPr>
          <a:xfrm>
            <a:off x="0" y="1600200"/>
            <a:ext cx="4572000" cy="4486213"/>
          </a:xfrm>
          <a:prstGeom prst="rect">
            <a:avLst/>
          </a:prstGeom>
        </p:spPr>
      </p:pic>
      <p:sp>
        <p:nvSpPr>
          <p:cNvPr id="8" name="TextBox 7"/>
          <p:cNvSpPr txBox="1"/>
          <p:nvPr/>
        </p:nvSpPr>
        <p:spPr>
          <a:xfrm>
            <a:off x="1889759" y="1680754"/>
            <a:ext cx="2029097" cy="923330"/>
          </a:xfrm>
          <a:prstGeom prst="rect">
            <a:avLst/>
          </a:prstGeom>
          <a:noFill/>
        </p:spPr>
        <p:txBody>
          <a:bodyPr wrap="square" rtlCol="0">
            <a:spAutoFit/>
          </a:bodyPr>
          <a:lstStyle/>
          <a:p>
            <a:pPr algn="ctr"/>
            <a:r>
              <a:rPr lang="en-US" sz="1800" b="1" dirty="0" smtClean="0"/>
              <a:t>Class 11 (ice-top clouds; correct class)</a:t>
            </a:r>
            <a:endParaRPr lang="en-US" sz="1800" b="1" dirty="0"/>
          </a:p>
        </p:txBody>
      </p:sp>
      <p:sp>
        <p:nvSpPr>
          <p:cNvPr id="9" name="TextBox 8"/>
          <p:cNvSpPr txBox="1"/>
          <p:nvPr/>
        </p:nvSpPr>
        <p:spPr>
          <a:xfrm>
            <a:off x="6224565" y="1680754"/>
            <a:ext cx="2029097" cy="1200329"/>
          </a:xfrm>
          <a:prstGeom prst="rect">
            <a:avLst/>
          </a:prstGeom>
          <a:noFill/>
        </p:spPr>
        <p:txBody>
          <a:bodyPr wrap="square" rtlCol="0">
            <a:spAutoFit/>
          </a:bodyPr>
          <a:lstStyle/>
          <a:p>
            <a:pPr algn="ctr"/>
            <a:r>
              <a:rPr lang="en-US" sz="1800" b="1" dirty="0" smtClean="0"/>
              <a:t>Class 12 (overshooting-top clouds; incorrect class)</a:t>
            </a:r>
            <a:endParaRPr lang="en-US" sz="1800" b="1" dirty="0"/>
          </a:p>
        </p:txBody>
      </p:sp>
    </p:spTree>
    <p:extLst>
      <p:ext uri="{BB962C8B-B14F-4D97-AF65-F5344CB8AC3E}">
        <p14:creationId xmlns:p14="http://schemas.microsoft.com/office/powerpoint/2010/main" val="1103885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828800" y="90154"/>
            <a:ext cx="5486399" cy="1037099"/>
          </a:xfrm>
          <a:prstGeom prst="rect">
            <a:avLst/>
          </a:prstGeom>
          <a:noFill/>
          <a:ln>
            <a:noFill/>
          </a:ln>
        </p:spPr>
        <p:txBody>
          <a:bodyPr lIns="91425" tIns="45700" rIns="91425" bIns="45700" anchor="ctr" anchorCtr="0">
            <a:noAutofit/>
          </a:bodyPr>
          <a:lstStyle/>
          <a:p>
            <a:pPr lvl="0">
              <a:spcBef>
                <a:spcPts val="0"/>
              </a:spcBef>
              <a:spcAft>
                <a:spcPts val="0"/>
              </a:spcAft>
              <a:buClr>
                <a:schemeClr val="lt1"/>
              </a:buClr>
              <a:buSzPct val="25000"/>
            </a:pPr>
            <a:r>
              <a:rPr lang="en-US" dirty="0" smtClean="0">
                <a:solidFill>
                  <a:schemeClr val="lt1"/>
                </a:solidFill>
                <a:ea typeface="Calibri"/>
                <a:cs typeface="Calibri"/>
                <a:sym typeface="Calibri"/>
              </a:rPr>
              <a:t>GOES-17 False Alarms</a:t>
            </a:r>
            <a:br>
              <a:rPr lang="en-US" dirty="0" smtClean="0">
                <a:solidFill>
                  <a:schemeClr val="lt1"/>
                </a:solidFill>
                <a:ea typeface="Calibri"/>
                <a:cs typeface="Calibri"/>
                <a:sym typeface="Calibri"/>
              </a:rPr>
            </a:br>
            <a:r>
              <a:rPr lang="en-US" dirty="0" smtClean="0">
                <a:solidFill>
                  <a:schemeClr val="lt1"/>
                </a:solidFill>
                <a:ea typeface="Calibri"/>
                <a:cs typeface="Calibri"/>
                <a:sym typeface="Calibri"/>
              </a:rPr>
              <a:t>0300 UTC 20 Feb 2019</a:t>
            </a:r>
            <a:endParaRPr lang="en-US" sz="3600" b="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25</a:t>
            </a:fld>
            <a:endParaRPr lang="en-US" sz="1200" b="0" i="0" u="none" strike="noStrike" cap="none">
              <a:solidFill>
                <a:schemeClr val="lt1"/>
              </a:solidFill>
              <a:latin typeface="Calibri"/>
              <a:ea typeface="Calibri"/>
              <a:cs typeface="Calibri"/>
              <a:sym typeface="Calibri"/>
            </a:endParaRPr>
          </a:p>
        </p:txBody>
      </p:sp>
      <p:sp>
        <p:nvSpPr>
          <p:cNvPr id="13" name="TextBox 12"/>
          <p:cNvSpPr txBox="1"/>
          <p:nvPr/>
        </p:nvSpPr>
        <p:spPr>
          <a:xfrm>
            <a:off x="1" y="1277971"/>
            <a:ext cx="4571998" cy="400110"/>
          </a:xfrm>
          <a:prstGeom prst="rect">
            <a:avLst/>
          </a:prstGeom>
          <a:noFill/>
        </p:spPr>
        <p:txBody>
          <a:bodyPr wrap="square" rtlCol="0">
            <a:spAutoFit/>
          </a:bodyPr>
          <a:lstStyle/>
          <a:p>
            <a:pPr algn="ctr"/>
            <a:r>
              <a:rPr lang="en-US" sz="2000" b="1" dirty="0" smtClean="0">
                <a:solidFill>
                  <a:schemeClr val="bg1"/>
                </a:solidFill>
                <a:latin typeface="+mn-lt"/>
                <a:cs typeface="Times New Roman" panose="02020603050405020304" pitchFamily="18" charset="0"/>
              </a:rPr>
              <a:t>GOES-17</a:t>
            </a:r>
            <a:endParaRPr lang="en-US" sz="2000" b="1" dirty="0">
              <a:solidFill>
                <a:schemeClr val="bg1"/>
              </a:solidFill>
              <a:latin typeface="+mn-lt"/>
              <a:cs typeface="Times New Roman" panose="02020603050405020304" pitchFamily="18" charset="0"/>
            </a:endParaRPr>
          </a:p>
        </p:txBody>
      </p:sp>
      <p:sp>
        <p:nvSpPr>
          <p:cNvPr id="14" name="TextBox 13"/>
          <p:cNvSpPr txBox="1"/>
          <p:nvPr/>
        </p:nvSpPr>
        <p:spPr>
          <a:xfrm>
            <a:off x="4571999" y="1267545"/>
            <a:ext cx="4571999" cy="400110"/>
          </a:xfrm>
          <a:prstGeom prst="rect">
            <a:avLst/>
          </a:prstGeom>
          <a:noFill/>
        </p:spPr>
        <p:txBody>
          <a:bodyPr wrap="square" rtlCol="0">
            <a:spAutoFit/>
          </a:bodyPr>
          <a:lstStyle/>
          <a:p>
            <a:pPr algn="ctr"/>
            <a:r>
              <a:rPr lang="en-US" sz="2000" b="1" dirty="0" smtClean="0">
                <a:solidFill>
                  <a:schemeClr val="bg1"/>
                </a:solidFill>
                <a:latin typeface="+mn-lt"/>
                <a:cs typeface="Times New Roman" panose="02020603050405020304" pitchFamily="18" charset="0"/>
              </a:rPr>
              <a:t>GOES-16</a:t>
            </a:r>
            <a:endParaRPr lang="en-US" sz="2000" b="1" dirty="0">
              <a:solidFill>
                <a:schemeClr val="bg1"/>
              </a:solidFill>
              <a:latin typeface="+mn-lt"/>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75" y="1692252"/>
            <a:ext cx="3886200" cy="5029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692252"/>
            <a:ext cx="3886200" cy="5029200"/>
          </a:xfrm>
          <a:prstGeom prst="rect">
            <a:avLst/>
          </a:prstGeom>
        </p:spPr>
      </p:pic>
      <p:sp>
        <p:nvSpPr>
          <p:cNvPr id="4" name="Oval 3"/>
          <p:cNvSpPr/>
          <p:nvPr/>
        </p:nvSpPr>
        <p:spPr>
          <a:xfrm>
            <a:off x="3722984" y="2905347"/>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8077216" y="2901267"/>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277270" y="2385799"/>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7620003" y="2395482"/>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733785" y="2812556"/>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104639" y="2812556"/>
            <a:ext cx="95535" cy="8871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465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lt1"/>
                </a:solidFill>
                <a:cs typeface="Calibri"/>
                <a:sym typeface="Calibri"/>
              </a:rPr>
              <a:t>Rain / No Rain Separation for Sample Points</a:t>
            </a:r>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solidFill>
                  <a:prstClr val="white"/>
                </a:solidFill>
              </a:rPr>
              <a:pPr/>
              <a:t>26</a:t>
            </a:fld>
            <a:endParaRPr lang="en-US" altLang="en-US" dirty="0">
              <a:solidFill>
                <a:prstClr val="white"/>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21152"/>
          <a:stretch/>
        </p:blipFill>
        <p:spPr>
          <a:xfrm>
            <a:off x="2286000" y="1600200"/>
            <a:ext cx="4572000" cy="4480630"/>
          </a:xfrm>
          <a:prstGeom prst="rect">
            <a:avLst/>
          </a:prstGeom>
        </p:spPr>
      </p:pic>
      <p:sp>
        <p:nvSpPr>
          <p:cNvPr id="8" name="TextBox 7"/>
          <p:cNvSpPr txBox="1"/>
          <p:nvPr/>
        </p:nvSpPr>
        <p:spPr>
          <a:xfrm>
            <a:off x="3779518" y="1732688"/>
            <a:ext cx="2029097" cy="646331"/>
          </a:xfrm>
          <a:prstGeom prst="rect">
            <a:avLst/>
          </a:prstGeom>
          <a:noFill/>
        </p:spPr>
        <p:txBody>
          <a:bodyPr wrap="square" rtlCol="0">
            <a:spAutoFit/>
          </a:bodyPr>
          <a:lstStyle/>
          <a:p>
            <a:pPr algn="ctr"/>
            <a:r>
              <a:rPr lang="en-US" sz="1800" b="1" dirty="0" smtClean="0"/>
              <a:t>Class 11 (ice-top clouds)</a:t>
            </a:r>
            <a:endParaRPr lang="en-US" sz="1800" b="1" dirty="0"/>
          </a:p>
        </p:txBody>
      </p:sp>
    </p:spTree>
    <p:extLst>
      <p:ext uri="{BB962C8B-B14F-4D97-AF65-F5344CB8AC3E}">
        <p14:creationId xmlns:p14="http://schemas.microsoft.com/office/powerpoint/2010/main" val="2672138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Correction for Limb Effects?</a:t>
            </a:r>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solidFill>
                  <a:prstClr val="white"/>
                </a:solidFill>
              </a:rPr>
              <a:pPr/>
              <a:t>27</a:t>
            </a:fld>
            <a:endParaRPr lang="en-US" altLang="en-US" dirty="0">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1351" y="2063932"/>
            <a:ext cx="4682649" cy="3618411"/>
          </a:xfrm>
          <a:prstGeom prst="rect">
            <a:avLst/>
          </a:prstGeom>
        </p:spPr>
      </p:pic>
      <p:sp>
        <p:nvSpPr>
          <p:cNvPr id="7" name="Rectangle 6"/>
          <p:cNvSpPr/>
          <p:nvPr/>
        </p:nvSpPr>
        <p:spPr>
          <a:xfrm>
            <a:off x="299180" y="1158133"/>
            <a:ext cx="4162171" cy="5632311"/>
          </a:xfrm>
          <a:prstGeom prst="rect">
            <a:avLst/>
          </a:prstGeom>
          <a:noFill/>
        </p:spPr>
        <p:txBody>
          <a:bodyPr wrap="square" lIns="91440" tIns="45720" rIns="91440" bIns="45720">
            <a:spAutoFit/>
          </a:bodyPr>
          <a:lstStyle/>
          <a:p>
            <a:pPr marL="285750" indent="-285750">
              <a:buFont typeface="Arial" charset="0"/>
              <a:buChar char="•"/>
            </a:pPr>
            <a:r>
              <a:rPr lang="en-US" sz="2400" kern="1200" dirty="0" smtClean="0">
                <a:ln w="0"/>
                <a:solidFill>
                  <a:schemeClr val="bg1"/>
                </a:solidFill>
                <a:effectLst>
                  <a:outerShdw blurRad="38100" dist="19050" dir="2700000" algn="tl" rotWithShape="0">
                    <a:prstClr val="black">
                      <a:alpha val="40000"/>
                    </a:prstClr>
                  </a:outerShdw>
                </a:effectLst>
                <a:latin typeface="Calibri"/>
                <a:ea typeface="+mn-ea"/>
                <a:cs typeface="+mn-cs"/>
              </a:rPr>
              <a:t>Joyce et al. (2004) developed a climatologically-based limb correction for GOES IR window channels</a:t>
            </a:r>
          </a:p>
          <a:p>
            <a:pPr marL="285750" lvl="3" indent="-285750">
              <a:buFont typeface="Arial" charset="0"/>
              <a:buChar char="•"/>
            </a:pPr>
            <a:r>
              <a:rPr lang="en-US" sz="2400" kern="1200" dirty="0" smtClean="0">
                <a:ln w="0"/>
                <a:solidFill>
                  <a:schemeClr val="bg1"/>
                </a:solidFill>
                <a:effectLst>
                  <a:outerShdw blurRad="38100" dist="19050" dir="2700000" algn="tl" rotWithShape="0">
                    <a:prstClr val="black">
                      <a:alpha val="40000"/>
                    </a:prstClr>
                  </a:outerShdw>
                </a:effectLst>
                <a:latin typeface="Calibri"/>
                <a:ea typeface="+mn-ea"/>
                <a:cs typeface="+mn-cs"/>
              </a:rPr>
              <a:t>No equivalent correction exists for the WV bands</a:t>
            </a:r>
          </a:p>
          <a:p>
            <a:pPr marL="285750" lvl="3" indent="-285750">
              <a:buFont typeface="Arial" charset="0"/>
              <a:buChar char="•"/>
            </a:pPr>
            <a:r>
              <a:rPr lang="en-US" sz="2400" kern="1200" dirty="0" smtClean="0">
                <a:ln w="0"/>
                <a:solidFill>
                  <a:schemeClr val="bg1"/>
                </a:solidFill>
                <a:effectLst>
                  <a:outerShdw blurRad="38100" dist="19050" dir="2700000" algn="tl" rotWithShape="0">
                    <a:prstClr val="black">
                      <a:alpha val="40000"/>
                    </a:prstClr>
                  </a:outerShdw>
                </a:effectLst>
                <a:latin typeface="Calibri"/>
                <a:ea typeface="+mn-ea"/>
                <a:cs typeface="+mn-cs"/>
              </a:rPr>
              <a:t>Much more difficult to develop for WV bands because of much higher sensitivity to WV content—climatological value would not be good enough so would need RT path-length TPW</a:t>
            </a:r>
          </a:p>
          <a:p>
            <a:pPr marL="285750" lvl="3" indent="-285750">
              <a:buFont typeface="Arial" charset="0"/>
              <a:buChar char="•"/>
            </a:pPr>
            <a:r>
              <a:rPr lang="en-US" sz="2400" kern="1200" dirty="0" smtClean="0">
                <a:ln w="0"/>
                <a:solidFill>
                  <a:schemeClr val="bg1"/>
                </a:solidFill>
                <a:effectLst>
                  <a:outerShdw blurRad="38100" dist="19050" dir="2700000" algn="tl" rotWithShape="0">
                    <a:prstClr val="black">
                      <a:alpha val="40000"/>
                    </a:prstClr>
                  </a:outerShdw>
                </a:effectLst>
                <a:latin typeface="Calibri"/>
                <a:ea typeface="+mn-ea"/>
                <a:cs typeface="+mn-cs"/>
              </a:rPr>
              <a:t>The result would be highly computationally expensive</a:t>
            </a:r>
          </a:p>
        </p:txBody>
      </p:sp>
    </p:spTree>
    <p:extLst>
      <p:ext uri="{BB962C8B-B14F-4D97-AF65-F5344CB8AC3E}">
        <p14:creationId xmlns:p14="http://schemas.microsoft.com/office/powerpoint/2010/main" val="21959054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Level Summary of </a:t>
            </a:r>
            <a:br>
              <a:rPr lang="en-US" dirty="0" smtClean="0"/>
            </a:br>
            <a:r>
              <a:rPr lang="en-US" dirty="0" smtClean="0"/>
              <a:t>Product Quality</a:t>
            </a:r>
            <a:endParaRPr lang="en-US" dirty="0"/>
          </a:p>
        </p:txBody>
      </p:sp>
      <p:sp>
        <p:nvSpPr>
          <p:cNvPr id="3" name="Content Placeholder 2"/>
          <p:cNvSpPr>
            <a:spLocks noGrp="1"/>
          </p:cNvSpPr>
          <p:nvPr>
            <p:ph idx="1"/>
          </p:nvPr>
        </p:nvSpPr>
        <p:spPr/>
        <p:txBody>
          <a:bodyPr/>
          <a:lstStyle/>
          <a:p>
            <a:r>
              <a:rPr lang="en-US" sz="2400" dirty="0" smtClean="0"/>
              <a:t>The GOES-17 Rainfall Rate / QPE product performs at the same overall level as for GOES-16, but the greater limb darkening in the WV over the CONUS is degrading performance because of incorrectly classified rainfall.</a:t>
            </a:r>
          </a:p>
          <a:p>
            <a:endParaRPr lang="en-US" sz="2400" dirty="0"/>
          </a:p>
          <a:p>
            <a:r>
              <a:rPr lang="en-US" sz="2400" dirty="0" smtClean="0"/>
              <a:t> Consequently, the GOES-17 Rainfall Rate / QPE product does not meet spec either over the CONUS or over the full-disk.</a:t>
            </a:r>
          </a:p>
          <a:p>
            <a:endParaRPr lang="en-US" sz="2400" dirty="0"/>
          </a:p>
          <a:p>
            <a:r>
              <a:rPr lang="en-US" sz="2400" dirty="0" smtClean="0"/>
              <a:t>However, the operational-position evaluation was performed during the cool season when even GOES-16 does not meet spec over the CONUS; </a:t>
            </a:r>
            <a:r>
              <a:rPr lang="en-US" sz="2400" u="sng" dirty="0" smtClean="0"/>
              <a:t>expect better performance during the warm season</a:t>
            </a:r>
            <a:r>
              <a:rPr lang="en-US" sz="2400" dirty="0" smtClean="0"/>
              <a:t>.</a:t>
            </a:r>
            <a:endParaRPr lang="en-US" sz="2000" dirty="0"/>
          </a:p>
          <a:p>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solidFill>
                  <a:prstClr val="white"/>
                </a:solidFill>
              </a:rPr>
              <a:pPr/>
              <a:t>28</a:t>
            </a:fld>
            <a:endParaRPr lang="en-US" altLang="en-US" dirty="0">
              <a:solidFill>
                <a:prstClr val="white"/>
              </a:solidFill>
            </a:endParaRPr>
          </a:p>
        </p:txBody>
      </p:sp>
    </p:spTree>
    <p:extLst>
      <p:ext uri="{BB962C8B-B14F-4D97-AF65-F5344CB8AC3E}">
        <p14:creationId xmlns:p14="http://schemas.microsoft.com/office/powerpoint/2010/main" val="2479409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61963" indent="-461963"/>
            <a:r>
              <a:rPr lang="en-US" dirty="0" smtClean="0"/>
              <a:t>PROVISIONAL MATURITY ASSESSMENT</a:t>
            </a:r>
          </a:p>
        </p:txBody>
      </p:sp>
      <p:sp>
        <p:nvSpPr>
          <p:cNvPr id="3" name="Text Placeholder 2"/>
          <p:cNvSpPr>
            <a:spLocks noGrp="1"/>
          </p:cNvSpPr>
          <p:nvPr>
            <p:ph type="body" idx="1"/>
          </p:nvPr>
        </p:nvSpPr>
        <p:spPr/>
        <p:txBody>
          <a:bodyPr/>
          <a:lstStyle/>
          <a:p>
            <a:r>
              <a:rPr lang="en-US" dirty="0" smtClean="0"/>
              <a:t>GOES-17 Rainfall Rate / QPE L2 Product Provisional PS-PVR</a:t>
            </a:r>
            <a:endParaRPr lang="en-US" dirty="0"/>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solidFill>
                  <a:prstClr val="white"/>
                </a:solidFill>
              </a:rPr>
              <a:pPr/>
              <a:t>29</a:t>
            </a:fld>
            <a:endParaRPr lang="en-US" altLang="en-US" dirty="0">
              <a:solidFill>
                <a:prstClr val="white"/>
              </a:solidFill>
            </a:endParaRPr>
          </a:p>
        </p:txBody>
      </p:sp>
    </p:spTree>
    <p:extLst>
      <p:ext uri="{BB962C8B-B14F-4D97-AF65-F5344CB8AC3E}">
        <p14:creationId xmlns:p14="http://schemas.microsoft.com/office/powerpoint/2010/main" val="2235636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61963" indent="-461963"/>
            <a:r>
              <a:rPr lang="en-US" dirty="0" smtClean="0"/>
              <a:t>PRODUCT OVERVIEW</a:t>
            </a:r>
          </a:p>
        </p:txBody>
      </p:sp>
      <p:sp>
        <p:nvSpPr>
          <p:cNvPr id="3" name="Text Placeholder 2"/>
          <p:cNvSpPr>
            <a:spLocks noGrp="1"/>
          </p:cNvSpPr>
          <p:nvPr>
            <p:ph type="body" idx="1"/>
          </p:nvPr>
        </p:nvSpPr>
        <p:spPr/>
        <p:txBody>
          <a:bodyPr/>
          <a:lstStyle/>
          <a:p>
            <a:r>
              <a:rPr lang="en-US" dirty="0" smtClean="0"/>
              <a:t>GOES-17 Rainfall Rate / QPE L2 Product Provisional PS-PVR</a:t>
            </a:r>
            <a:endParaRPr lang="en-US" dirty="0"/>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solidFill>
                  <a:prstClr val="white"/>
                </a:solidFill>
              </a:rPr>
              <a:pPr/>
              <a:t>3</a:t>
            </a:fld>
            <a:endParaRPr lang="en-US" altLang="en-US" dirty="0">
              <a:solidFill>
                <a:prstClr val="white"/>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599862" y="226429"/>
            <a:ext cx="5961300" cy="8537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2800" b="0" i="0" u="none" strike="noStrike" cap="none" dirty="0" smtClean="0">
                <a:solidFill>
                  <a:srgbClr val="FFFFFF"/>
                </a:solidFill>
                <a:latin typeface="Arial"/>
                <a:ea typeface="Arial"/>
                <a:cs typeface="Arial"/>
                <a:sym typeface="Arial"/>
              </a:rPr>
              <a:t>Provisional </a:t>
            </a:r>
            <a:r>
              <a:rPr lang="en" sz="2800" b="0" i="0" u="none" strike="noStrike" cap="none" dirty="0">
                <a:solidFill>
                  <a:srgbClr val="FFFFFF"/>
                </a:solidFill>
                <a:latin typeface="Arial"/>
                <a:ea typeface="Arial"/>
                <a:cs typeface="Arial"/>
                <a:sym typeface="Arial"/>
              </a:rPr>
              <a:t>Validation</a:t>
            </a:r>
          </a:p>
        </p:txBody>
      </p:sp>
      <p:sp>
        <p:nvSpPr>
          <p:cNvPr id="201" name="Shape 201"/>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algn="l">
              <a:buClr>
                <a:prstClr val="white"/>
              </a:buClr>
              <a:buSzPct val="25000"/>
              <a:buFont typeface="Arial"/>
              <a:buNone/>
            </a:pPr>
            <a:fld id="{00000000-1234-1234-1234-123412341234}" type="slidenum">
              <a:rPr lang="en" sz="1400">
                <a:solidFill>
                  <a:prstClr val="white"/>
                </a:solidFill>
                <a:latin typeface="Arial"/>
                <a:ea typeface="Arial"/>
                <a:cs typeface="Arial"/>
                <a:sym typeface="Arial"/>
              </a:rPr>
              <a:pPr algn="l">
                <a:buClr>
                  <a:prstClr val="white"/>
                </a:buClr>
                <a:buSzPct val="25000"/>
                <a:buFont typeface="Arial"/>
                <a:buNone/>
              </a:pPr>
              <a:t>30</a:t>
            </a:fld>
            <a:endParaRPr lang="en" sz="1400">
              <a:solidFill>
                <a:prstClr val="white"/>
              </a:solidFill>
              <a:latin typeface="Arial"/>
              <a:ea typeface="Arial"/>
              <a:cs typeface="Arial"/>
              <a:sym typeface="Arial"/>
            </a:endParaRPr>
          </a:p>
        </p:txBody>
      </p:sp>
      <p:graphicFrame>
        <p:nvGraphicFramePr>
          <p:cNvPr id="202" name="Shape 202"/>
          <p:cNvGraphicFramePr/>
          <p:nvPr>
            <p:extLst>
              <p:ext uri="{D42A27DB-BD31-4B8C-83A1-F6EECF244321}">
                <p14:modId xmlns:p14="http://schemas.microsoft.com/office/powerpoint/2010/main" val="1928027745"/>
              </p:ext>
            </p:extLst>
          </p:nvPr>
        </p:nvGraphicFramePr>
        <p:xfrm>
          <a:off x="228600" y="1143000"/>
          <a:ext cx="8686800" cy="4450120"/>
        </p:xfrm>
        <a:graphic>
          <a:graphicData uri="http://schemas.openxmlformats.org/drawingml/2006/table">
            <a:tbl>
              <a:tblPr>
                <a:noFill/>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09100">
                <a:tc>
                  <a:txBody>
                    <a:bodyPr/>
                    <a:lstStyle/>
                    <a:p>
                      <a:pPr marL="0" marR="0" lvl="0" indent="0" algn="ctr" rtl="0">
                        <a:lnSpc>
                          <a:spcPct val="100000"/>
                        </a:lnSpc>
                        <a:spcBef>
                          <a:spcPts val="0"/>
                        </a:spcBef>
                        <a:spcAft>
                          <a:spcPts val="0"/>
                        </a:spcAft>
                        <a:buClr>
                          <a:srgbClr val="000000"/>
                        </a:buClr>
                        <a:buSzPct val="25000"/>
                        <a:buFont typeface="Arial"/>
                        <a:buNone/>
                      </a:pPr>
                      <a:r>
                        <a:rPr lang="en" sz="2800" b="1" u="none" strike="noStrike" cap="none" dirty="0">
                          <a:solidFill>
                            <a:srgbClr val="FFFFFF"/>
                          </a:solidFill>
                        </a:rPr>
                        <a:t>Preparation Activities</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4F81BD"/>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 sz="2800" b="1" u="none" strike="noStrike" cap="none" dirty="0">
                          <a:solidFill>
                            <a:srgbClr val="FFFFFF"/>
                          </a:solidFill>
                        </a:rPr>
                        <a:t>Assessment</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470744">
                <a:tc>
                  <a:txBody>
                    <a:bodyPr/>
                    <a:lstStyle/>
                    <a:p>
                      <a:pPr marL="0" marR="0" lvl="0" indent="0" algn="l" rtl="0">
                        <a:lnSpc>
                          <a:spcPct val="100000"/>
                        </a:lnSpc>
                        <a:spcBef>
                          <a:spcPts val="0"/>
                        </a:spcBef>
                        <a:spcAft>
                          <a:spcPts val="0"/>
                        </a:spcAft>
                        <a:buClr>
                          <a:srgbClr val="000000"/>
                        </a:buClr>
                        <a:buSzPct val="25000"/>
                        <a:buFont typeface="Arial"/>
                        <a:buNone/>
                      </a:pPr>
                      <a:r>
                        <a:rPr lang="en" sz="2000" b="0" i="0" u="none" strike="noStrike" cap="none" dirty="0" smtClean="0">
                          <a:solidFill>
                            <a:schemeClr val="tx1"/>
                          </a:solidFill>
                          <a:latin typeface="+mn-lt"/>
                          <a:ea typeface="Arial"/>
                          <a:cs typeface="Arial"/>
                          <a:sym typeface="Arial"/>
                        </a:rPr>
                        <a:t>Validation activities are ongoing and the general research community is now encouraged to participate.</a:t>
                      </a:r>
                      <a:endParaRPr lang="en" sz="20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 sz="2000" b="0" i="0" u="none" strike="noStrike" cap="none" dirty="0" smtClean="0">
                          <a:solidFill>
                            <a:schemeClr val="tx1"/>
                          </a:solidFill>
                          <a:latin typeface="+mn-lt"/>
                          <a:ea typeface="Arial"/>
                          <a:cs typeface="Arial"/>
                          <a:sym typeface="Arial"/>
                        </a:rPr>
                        <a:t>Validation activities are ongoing.</a:t>
                      </a:r>
                      <a:endParaRPr lang="en" sz="20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1"/>
                  </a:ext>
                </a:extLst>
              </a:tr>
              <a:tr h="470744">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2000" b="0" i="0" u="none" strike="noStrike" cap="none" dirty="0" smtClean="0">
                          <a:solidFill>
                            <a:schemeClr val="tx1"/>
                          </a:solidFill>
                          <a:latin typeface="+mn-lt"/>
                          <a:ea typeface="Arial"/>
                          <a:cs typeface="Arial"/>
                          <a:sym typeface="Arial"/>
                        </a:rPr>
                        <a:t>Severe algorithm anomalies are identified and under analysis. Solutions to anomalies are in development and testing.</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2000" b="0" i="0" u="none" strike="noStrike" cap="none" dirty="0" smtClean="0">
                          <a:solidFill>
                            <a:schemeClr val="tx1"/>
                          </a:solidFill>
                          <a:latin typeface="+mn-lt"/>
                          <a:ea typeface="Arial"/>
                          <a:cs typeface="Arial"/>
                          <a:sym typeface="Arial"/>
                        </a:rPr>
                        <a:t>Cause of</a:t>
                      </a:r>
                      <a:r>
                        <a:rPr lang="en-US" sz="2000" b="0" i="0" u="none" strike="noStrike" cap="none" baseline="0" dirty="0" smtClean="0">
                          <a:solidFill>
                            <a:schemeClr val="tx1"/>
                          </a:solidFill>
                          <a:latin typeface="+mn-lt"/>
                          <a:ea typeface="Arial"/>
                          <a:cs typeface="Arial"/>
                          <a:sym typeface="Arial"/>
                        </a:rPr>
                        <a:t> algorithm issue (limb cooling) has been identified.</a:t>
                      </a:r>
                      <a:endParaRPr lang="en" sz="2000" b="0" i="0" u="none" strike="noStrike" cap="none" baseline="0" dirty="0" smtClean="0">
                        <a:solidFill>
                          <a:schemeClr val="tx1"/>
                        </a:solidFill>
                        <a:latin typeface="+mn-lt"/>
                        <a:ea typeface="Arial"/>
                        <a:cs typeface="Arial"/>
                        <a:sym typeface="Arial"/>
                      </a:endParaRP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10002"/>
                  </a:ext>
                </a:extLst>
              </a:tr>
              <a:tr h="409100">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2000" b="0" i="0" u="none" strike="noStrike" cap="none" dirty="0" smtClean="0">
                          <a:solidFill>
                            <a:schemeClr val="tx1"/>
                          </a:solidFill>
                          <a:latin typeface="+mn-lt"/>
                          <a:ea typeface="Arial"/>
                          <a:cs typeface="Arial"/>
                          <a:sym typeface="Arial"/>
                        </a:rPr>
                        <a:t>Incremental product improvements may still be occurring.</a:t>
                      </a:r>
                      <a:endParaRPr lang="en" sz="20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2000" b="0" i="0" u="none" strike="noStrike" cap="none" dirty="0" smtClean="0">
                          <a:solidFill>
                            <a:schemeClr val="tx1"/>
                          </a:solidFill>
                          <a:latin typeface="+mn-lt"/>
                          <a:ea typeface="Arial"/>
                          <a:cs typeface="Arial"/>
                          <a:sym typeface="Arial"/>
                        </a:rPr>
                        <a:t>Incremental</a:t>
                      </a:r>
                      <a:r>
                        <a:rPr lang="en" sz="2000" b="0" i="0" u="none" strike="noStrike" cap="none" baseline="0" dirty="0" smtClean="0">
                          <a:solidFill>
                            <a:schemeClr val="tx1"/>
                          </a:solidFill>
                          <a:latin typeface="+mn-lt"/>
                          <a:ea typeface="Arial"/>
                          <a:cs typeface="Arial"/>
                          <a:sym typeface="Arial"/>
                        </a:rPr>
                        <a:t> product improvements may occur pending </a:t>
                      </a:r>
                      <a:r>
                        <a:rPr lang="en" sz="2000" b="0" i="0" u="none" strike="noStrike" cap="none" baseline="0" dirty="0" smtClean="0">
                          <a:solidFill>
                            <a:schemeClr val="tx1"/>
                          </a:solidFill>
                          <a:latin typeface="+mn-lt"/>
                          <a:ea typeface="Arial"/>
                          <a:cs typeface="Arial"/>
                          <a:sym typeface="Arial"/>
                        </a:rPr>
                        <a:t>PS-PVR </a:t>
                      </a:r>
                      <a:r>
                        <a:rPr lang="en" sz="2000" b="0" i="0" u="none" strike="noStrike" cap="none" baseline="0" dirty="0" smtClean="0">
                          <a:solidFill>
                            <a:schemeClr val="tx1"/>
                          </a:solidFill>
                          <a:latin typeface="+mn-lt"/>
                          <a:ea typeface="Arial"/>
                          <a:cs typeface="Arial"/>
                          <a:sym typeface="Arial"/>
                        </a:rPr>
                        <a:t>outcome; significant product improvement expected after transition to Enterprise code.</a:t>
                      </a:r>
                      <a:endParaRPr lang="en" sz="20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18116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599862" y="226429"/>
            <a:ext cx="5961300" cy="8537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2800" b="0" i="0" u="none" strike="noStrike" cap="none" dirty="0" smtClean="0">
                <a:solidFill>
                  <a:srgbClr val="FFFFFF"/>
                </a:solidFill>
                <a:latin typeface="Arial"/>
                <a:ea typeface="Arial"/>
                <a:cs typeface="Arial"/>
                <a:sym typeface="Arial"/>
              </a:rPr>
              <a:t>Provisional </a:t>
            </a:r>
            <a:r>
              <a:rPr lang="en" sz="2800" b="0" i="0" u="none" strike="noStrike" cap="none" dirty="0">
                <a:solidFill>
                  <a:srgbClr val="FFFFFF"/>
                </a:solidFill>
                <a:latin typeface="Arial"/>
                <a:ea typeface="Arial"/>
                <a:cs typeface="Arial"/>
                <a:sym typeface="Arial"/>
              </a:rPr>
              <a:t>Validation</a:t>
            </a:r>
          </a:p>
        </p:txBody>
      </p:sp>
      <p:sp>
        <p:nvSpPr>
          <p:cNvPr id="201" name="Shape 201"/>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algn="l">
              <a:buClr>
                <a:prstClr val="white"/>
              </a:buClr>
              <a:buSzPct val="25000"/>
              <a:buFont typeface="Arial"/>
              <a:buNone/>
            </a:pPr>
            <a:fld id="{00000000-1234-1234-1234-123412341234}" type="slidenum">
              <a:rPr lang="en" sz="1400">
                <a:solidFill>
                  <a:prstClr val="white"/>
                </a:solidFill>
                <a:latin typeface="Arial"/>
                <a:ea typeface="Arial"/>
                <a:cs typeface="Arial"/>
                <a:sym typeface="Arial"/>
              </a:rPr>
              <a:pPr algn="l">
                <a:buClr>
                  <a:prstClr val="white"/>
                </a:buClr>
                <a:buSzPct val="25000"/>
                <a:buFont typeface="Arial"/>
                <a:buNone/>
              </a:pPr>
              <a:t>31</a:t>
            </a:fld>
            <a:endParaRPr lang="en" sz="1400">
              <a:solidFill>
                <a:prstClr val="white"/>
              </a:solidFill>
              <a:latin typeface="Arial"/>
              <a:ea typeface="Arial"/>
              <a:cs typeface="Arial"/>
              <a:sym typeface="Arial"/>
            </a:endParaRPr>
          </a:p>
        </p:txBody>
      </p:sp>
      <p:graphicFrame>
        <p:nvGraphicFramePr>
          <p:cNvPr id="202" name="Shape 202"/>
          <p:cNvGraphicFramePr/>
          <p:nvPr>
            <p:extLst>
              <p:ext uri="{D42A27DB-BD31-4B8C-83A1-F6EECF244321}">
                <p14:modId xmlns:p14="http://schemas.microsoft.com/office/powerpoint/2010/main" val="2683040400"/>
              </p:ext>
            </p:extLst>
          </p:nvPr>
        </p:nvGraphicFramePr>
        <p:xfrm>
          <a:off x="228600" y="1066800"/>
          <a:ext cx="8686800" cy="5303580"/>
        </p:xfrm>
        <a:graphic>
          <a:graphicData uri="http://schemas.openxmlformats.org/drawingml/2006/table">
            <a:tbl>
              <a:tblPr>
                <a:noFill/>
              </a:tblPr>
              <a:tblGrid>
                <a:gridCol w="57150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409100">
                <a:tc>
                  <a:txBody>
                    <a:bodyPr/>
                    <a:lstStyle/>
                    <a:p>
                      <a:pPr marL="0" marR="0" lvl="0" indent="0" algn="ctr" rtl="0">
                        <a:lnSpc>
                          <a:spcPct val="100000"/>
                        </a:lnSpc>
                        <a:spcBef>
                          <a:spcPts val="0"/>
                        </a:spcBef>
                        <a:spcAft>
                          <a:spcPts val="0"/>
                        </a:spcAft>
                        <a:buClr>
                          <a:schemeClr val="lt1"/>
                        </a:buClr>
                        <a:buSzPct val="25000"/>
                        <a:buFont typeface="Arial"/>
                        <a:buNone/>
                      </a:pPr>
                      <a:r>
                        <a:rPr lang="en" sz="2400" b="1" u="none" strike="noStrike" cap="none" dirty="0">
                          <a:solidFill>
                            <a:schemeClr val="lt1"/>
                          </a:solidFill>
                        </a:rPr>
                        <a:t>End State</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4F81BD"/>
                    </a:solidFill>
                  </a:tcPr>
                </a:tc>
                <a:tc>
                  <a:txBody>
                    <a:bodyPr/>
                    <a:lstStyle/>
                    <a:p>
                      <a:pPr marL="0" marR="0" lvl="0" indent="0" algn="ctr" rtl="0">
                        <a:lnSpc>
                          <a:spcPct val="100000"/>
                        </a:lnSpc>
                        <a:spcBef>
                          <a:spcPts val="0"/>
                        </a:spcBef>
                        <a:spcAft>
                          <a:spcPts val="0"/>
                        </a:spcAft>
                        <a:buClr>
                          <a:schemeClr val="lt1"/>
                        </a:buClr>
                        <a:buSzPct val="25000"/>
                        <a:buFont typeface="Arial"/>
                        <a:buNone/>
                      </a:pPr>
                      <a:r>
                        <a:rPr lang="en" sz="2400" b="1" u="none" strike="noStrike" cap="none" dirty="0">
                          <a:solidFill>
                            <a:schemeClr val="lt1"/>
                          </a:solidFill>
                        </a:rPr>
                        <a:t>Assessment</a:t>
                      </a:r>
                    </a:p>
                  </a:txBody>
                  <a:tcPr marL="91450" marR="91450" marT="45725" marB="45725" anchor="ctr">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655675">
                <a:tc>
                  <a:txBody>
                    <a:bodyPr/>
                    <a:lstStyle/>
                    <a:p>
                      <a:pPr marL="0" marR="0" lvl="0" indent="0" algn="l" rtl="0">
                        <a:lnSpc>
                          <a:spcPct val="100000"/>
                        </a:lnSpc>
                        <a:spcBef>
                          <a:spcPts val="0"/>
                        </a:spcBef>
                        <a:spcAft>
                          <a:spcPts val="0"/>
                        </a:spcAft>
                        <a:buClr>
                          <a:schemeClr val="lt1"/>
                        </a:buClr>
                        <a:buSzPct val="100000"/>
                        <a:buFont typeface="Arial"/>
                        <a:buNone/>
                      </a:pPr>
                      <a:r>
                        <a:rPr lang="en" sz="1800" b="0" i="0" u="none" strike="noStrike" cap="none" dirty="0" smtClean="0">
                          <a:solidFill>
                            <a:schemeClr val="tx1"/>
                          </a:solidFill>
                          <a:latin typeface="+mn-lt"/>
                          <a:ea typeface="Arial"/>
                          <a:cs typeface="Arial"/>
                          <a:sym typeface="Arial"/>
                        </a:rPr>
                        <a:t>Product performance has been demonstrated through analysis of a small number of independent measurements obtained from select locations, periods, and associated ground truth or field campaign efforts.</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4"/>
                    </a:solidFill>
                  </a:tcPr>
                </a:tc>
                <a:tc>
                  <a:txBody>
                    <a:bodyPr/>
                    <a:lstStyle/>
                    <a:p>
                      <a:pPr marL="0" marR="0" lvl="0" indent="0" algn="l" rtl="0">
                        <a:lnSpc>
                          <a:spcPct val="100000"/>
                        </a:lnSpc>
                        <a:spcBef>
                          <a:spcPts val="0"/>
                        </a:spcBef>
                        <a:spcAft>
                          <a:spcPts val="0"/>
                        </a:spcAft>
                        <a:buClr>
                          <a:schemeClr val="lt1"/>
                        </a:buClr>
                        <a:buSzPct val="100000"/>
                        <a:buFont typeface="Arial"/>
                        <a:buNone/>
                      </a:pPr>
                      <a:r>
                        <a:rPr lang="en-US" sz="1800" b="0" i="0" u="none" strike="noStrike" cap="none" dirty="0" smtClean="0">
                          <a:solidFill>
                            <a:schemeClr val="tx1"/>
                          </a:solidFill>
                          <a:latin typeface="+mn-lt"/>
                          <a:ea typeface="Arial"/>
                          <a:cs typeface="Arial"/>
                          <a:sym typeface="Arial"/>
                        </a:rPr>
                        <a:t>T</a:t>
                      </a:r>
                      <a:r>
                        <a:rPr lang="en" sz="1800" b="0" i="0" u="none" strike="noStrike" cap="none" dirty="0" smtClean="0">
                          <a:solidFill>
                            <a:schemeClr val="tx1"/>
                          </a:solidFill>
                          <a:latin typeface="+mn-lt"/>
                          <a:ea typeface="Arial"/>
                          <a:cs typeface="Arial"/>
                          <a:sym typeface="Arial"/>
                        </a:rPr>
                        <a:t>his has been demonstrated.</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10001"/>
                  </a:ext>
                </a:extLst>
              </a:tr>
              <a:tr h="470744">
                <a:tc>
                  <a:txBody>
                    <a:bodyPr/>
                    <a:lstStyle/>
                    <a:p>
                      <a:pPr marL="0" marR="0" lvl="0" indent="0" algn="l" rtl="0">
                        <a:lnSpc>
                          <a:spcPct val="100000"/>
                        </a:lnSpc>
                        <a:spcBef>
                          <a:spcPts val="0"/>
                        </a:spcBef>
                        <a:spcAft>
                          <a:spcPts val="0"/>
                        </a:spcAft>
                        <a:buClr>
                          <a:srgbClr val="000000"/>
                        </a:buClr>
                        <a:buSzPct val="25000"/>
                        <a:buFont typeface="Arial"/>
                        <a:buNone/>
                      </a:pPr>
                      <a:r>
                        <a:rPr lang="en" sz="1800" b="0" i="0" u="none" strike="noStrike" cap="none" dirty="0" smtClean="0">
                          <a:solidFill>
                            <a:schemeClr val="tx1"/>
                          </a:solidFill>
                          <a:latin typeface="+mn-lt"/>
                          <a:ea typeface="Arial"/>
                          <a:cs typeface="Arial"/>
                          <a:sym typeface="Arial"/>
                        </a:rPr>
                        <a:t>Product analysis is sufficient to communicate product performance to users relative to expectations (Performance Baseline).</a:t>
                      </a:r>
                      <a:endParaRPr lang="en" sz="18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dirty="0" smtClean="0">
                          <a:solidFill>
                            <a:schemeClr val="tx1"/>
                          </a:solidFill>
                          <a:latin typeface="+mn-lt"/>
                          <a:ea typeface="Arial"/>
                          <a:cs typeface="Arial"/>
                          <a:sym typeface="Arial"/>
                        </a:rPr>
                        <a:t>T</a:t>
                      </a:r>
                      <a:r>
                        <a:rPr lang="en" sz="1800" b="0" i="0" u="none" strike="noStrike" cap="none" dirty="0" smtClean="0">
                          <a:solidFill>
                            <a:schemeClr val="tx1"/>
                          </a:solidFill>
                          <a:latin typeface="+mn-lt"/>
                          <a:ea typeface="Arial"/>
                          <a:cs typeface="Arial"/>
                          <a:sym typeface="Arial"/>
                        </a:rPr>
                        <a:t>his has been communicated</a:t>
                      </a:r>
                      <a:r>
                        <a:rPr lang="en" sz="1800" b="0" i="0" u="none" strike="noStrike" cap="none" baseline="0" dirty="0" smtClean="0">
                          <a:solidFill>
                            <a:schemeClr val="tx1"/>
                          </a:solidFill>
                          <a:latin typeface="+mn-lt"/>
                          <a:ea typeface="Arial"/>
                          <a:cs typeface="Arial"/>
                          <a:sym typeface="Arial"/>
                        </a:rPr>
                        <a:t> in PS-PVR.</a:t>
                      </a:r>
                      <a:endParaRPr lang="en" sz="1800" u="none" strike="noStrike" cap="none" dirty="0">
                        <a:solidFill>
                          <a:schemeClr val="tx1"/>
                        </a:solidFill>
                      </a:endParaRPr>
                    </a:p>
                  </a:txBody>
                  <a:tcPr marL="91450" marR="91450" marT="45725" marB="45725" anchor="ctr">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2"/>
                  </a:ext>
                </a:extLst>
              </a:tr>
              <a:tr h="840605">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800" b="0" i="0" u="none" strike="noStrike" cap="none" dirty="0" smtClean="0">
                          <a:solidFill>
                            <a:schemeClr val="tx1"/>
                          </a:solidFill>
                          <a:latin typeface="+mn-lt"/>
                          <a:ea typeface="Arial"/>
                          <a:cs typeface="Arial"/>
                          <a:sym typeface="Arial"/>
                        </a:rPr>
                        <a:t>Documentation of product performance exists that includes recommended remediation strategies for all anomalies and weaknesses. Any algorithm changes associated with severe anomalies have been documented, implemented, tested, and shared with the user community.</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800" b="0" i="0" u="none" strike="noStrike" cap="none" dirty="0" smtClean="0">
                          <a:solidFill>
                            <a:schemeClr val="tx1"/>
                          </a:solidFill>
                          <a:latin typeface="+mn-lt"/>
                          <a:ea typeface="Arial"/>
                          <a:cs typeface="Arial"/>
                          <a:sym typeface="Arial"/>
                        </a:rPr>
                        <a:t>T</a:t>
                      </a:r>
                      <a:r>
                        <a:rPr lang="en" sz="1800" b="0" i="0" u="none" strike="noStrike" cap="none" dirty="0" smtClean="0">
                          <a:solidFill>
                            <a:schemeClr val="tx1"/>
                          </a:solidFill>
                          <a:latin typeface="+mn-lt"/>
                          <a:ea typeface="Arial"/>
                          <a:cs typeface="Arial"/>
                          <a:sym typeface="Arial"/>
                        </a:rPr>
                        <a:t>hese</a:t>
                      </a:r>
                      <a:r>
                        <a:rPr lang="en" sz="1800" b="0" i="0" u="none" strike="noStrike" cap="none" baseline="0" dirty="0" smtClean="0">
                          <a:solidFill>
                            <a:schemeClr val="tx1"/>
                          </a:solidFill>
                          <a:latin typeface="+mn-lt"/>
                          <a:ea typeface="Arial"/>
                          <a:cs typeface="Arial"/>
                          <a:sym typeface="Arial"/>
                        </a:rPr>
                        <a:t> are documented in this slide deck and will be documented in a separate  ReadMe file.</a:t>
                      </a:r>
                      <a:endParaRPr lang="en" sz="1800" b="0" i="0" u="none" strike="noStrike" cap="none" dirty="0" smtClean="0">
                        <a:solidFill>
                          <a:schemeClr val="tx1"/>
                        </a:solidFill>
                        <a:latin typeface="+mn-lt"/>
                        <a:ea typeface="Arial"/>
                        <a:cs typeface="Arial"/>
                        <a:sym typeface="Arial"/>
                      </a:endParaRPr>
                    </a:p>
                  </a:txBody>
                  <a:tcPr marL="91450" marR="91450" marT="45725" marB="45725" anchor="ctr">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10003"/>
                  </a:ext>
                </a:extLst>
              </a:tr>
              <a:tr h="409100">
                <a:tc>
                  <a:txBody>
                    <a:bodyPr/>
                    <a:lstStyle/>
                    <a:p>
                      <a:pPr marL="0" marR="0" lvl="0" indent="0" algn="l" rtl="0">
                        <a:lnSpc>
                          <a:spcPct val="100000"/>
                        </a:lnSpc>
                        <a:spcBef>
                          <a:spcPts val="0"/>
                        </a:spcBef>
                        <a:spcAft>
                          <a:spcPts val="0"/>
                        </a:spcAft>
                        <a:buClr>
                          <a:schemeClr val="lt1"/>
                        </a:buClr>
                        <a:buSzPct val="100000"/>
                        <a:buFont typeface="Arial"/>
                        <a:buNone/>
                      </a:pPr>
                      <a:r>
                        <a:rPr lang="en" sz="1800" b="0" i="0" u="none" strike="noStrike" cap="none" dirty="0" smtClean="0">
                          <a:solidFill>
                            <a:schemeClr val="tx1"/>
                          </a:solidFill>
                          <a:latin typeface="+mn-lt"/>
                          <a:ea typeface="Arial"/>
                          <a:cs typeface="Arial"/>
                          <a:sym typeface="Arial"/>
                        </a:rPr>
                        <a:t>Testing has been fully documented.</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chemeClr val="lt1"/>
                        </a:buClr>
                        <a:buSzPct val="100000"/>
                        <a:buFont typeface="Arial"/>
                        <a:buNone/>
                      </a:pPr>
                      <a:r>
                        <a:rPr lang="en" sz="1800" b="0" i="0" u="none" strike="noStrike" cap="none" dirty="0" smtClean="0">
                          <a:solidFill>
                            <a:schemeClr val="tx1"/>
                          </a:solidFill>
                          <a:latin typeface="+mn-lt"/>
                          <a:ea typeface="Arial"/>
                          <a:cs typeface="Arial"/>
                          <a:sym typeface="Arial"/>
                        </a:rPr>
                        <a:t>Testing will be documented </a:t>
                      </a:r>
                      <a:r>
                        <a:rPr lang="en" sz="1800" b="0" i="0" u="none" strike="noStrike" cap="none" baseline="0" dirty="0" smtClean="0">
                          <a:solidFill>
                            <a:schemeClr val="tx1"/>
                          </a:solidFill>
                          <a:latin typeface="+mn-lt"/>
                          <a:ea typeface="Arial"/>
                          <a:cs typeface="Arial"/>
                          <a:sym typeface="Arial"/>
                        </a:rPr>
                        <a:t>in a PLPT Report.</a:t>
                      </a:r>
                      <a:endParaRPr lang="en" sz="1800" b="0" i="0" u="none" strike="noStrike" cap="none" dirty="0" smtClean="0">
                        <a:solidFill>
                          <a:schemeClr val="tx1"/>
                        </a:solidFill>
                        <a:latin typeface="+mn-lt"/>
                        <a:ea typeface="Arial"/>
                        <a:cs typeface="Arial"/>
                        <a:sym typeface="Arial"/>
                      </a:endParaRP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4"/>
                  </a:ext>
                </a:extLst>
              </a:tr>
              <a:tr h="470744">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800" b="0" i="0" u="none" strike="noStrike" cap="none" dirty="0" smtClean="0">
                          <a:solidFill>
                            <a:schemeClr val="tx1"/>
                          </a:solidFill>
                          <a:latin typeface="+mn-lt"/>
                          <a:ea typeface="Arial"/>
                          <a:cs typeface="Arial"/>
                          <a:sym typeface="Arial"/>
                        </a:rPr>
                        <a:t>Product is ready for operational use and for use in comprehensive cal/val activities and product optimization.</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800" b="0" i="0" u="none" strike="noStrike" cap="none" dirty="0" smtClean="0">
                          <a:solidFill>
                            <a:srgbClr val="008000"/>
                          </a:solidFill>
                          <a:latin typeface="+mn-lt"/>
                          <a:ea typeface="Arial"/>
                          <a:cs typeface="Arial"/>
                          <a:sym typeface="Arial"/>
                        </a:rPr>
                        <a:t>W</a:t>
                      </a:r>
                      <a:r>
                        <a:rPr lang="en" sz="1800" b="0" i="0" u="none" strike="noStrike" cap="none" dirty="0" smtClean="0">
                          <a:solidFill>
                            <a:srgbClr val="008000"/>
                          </a:solidFill>
                          <a:latin typeface="+mn-lt"/>
                          <a:ea typeface="Arial"/>
                          <a:cs typeface="Arial"/>
                          <a:sym typeface="Arial"/>
                        </a:rPr>
                        <a:t>e</a:t>
                      </a:r>
                      <a:r>
                        <a:rPr lang="en" sz="1800" b="0" i="0" u="none" strike="noStrike" cap="none" baseline="0" dirty="0" smtClean="0">
                          <a:solidFill>
                            <a:srgbClr val="008000"/>
                          </a:solidFill>
                          <a:latin typeface="+mn-lt"/>
                          <a:ea typeface="Arial"/>
                          <a:cs typeface="Arial"/>
                          <a:sym typeface="Arial"/>
                        </a:rPr>
                        <a:t> concur.</a:t>
                      </a:r>
                      <a:endParaRPr lang="en" sz="1800" b="0" i="0" u="none" strike="noStrike" cap="none" dirty="0" smtClean="0">
                        <a:solidFill>
                          <a:srgbClr val="008000"/>
                        </a:solidFill>
                        <a:latin typeface="+mn-lt"/>
                        <a:ea typeface="Arial"/>
                        <a:cs typeface="Arial"/>
                        <a:sym typeface="Arial"/>
                      </a:endParaRP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85186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Recommendation</a:t>
            </a:r>
            <a:endParaRPr lang="en-US" b="1" dirty="0"/>
          </a:p>
        </p:txBody>
      </p:sp>
      <p:sp>
        <p:nvSpPr>
          <p:cNvPr id="3" name="Content Placeholder 2"/>
          <p:cNvSpPr>
            <a:spLocks noGrp="1"/>
          </p:cNvSpPr>
          <p:nvPr>
            <p:ph idx="1"/>
          </p:nvPr>
        </p:nvSpPr>
        <p:spPr>
          <a:xfrm>
            <a:off x="457200" y="1465262"/>
            <a:ext cx="8229600" cy="4813617"/>
          </a:xfrm>
        </p:spPr>
        <p:txBody>
          <a:bodyPr/>
          <a:lstStyle/>
          <a:p>
            <a:pPr>
              <a:buFont typeface="Arial" panose="020B0604020202020204" pitchFamily="34" charset="0"/>
              <a:buChar char="•"/>
            </a:pPr>
            <a:r>
              <a:rPr lang="en-US" dirty="0" smtClean="0"/>
              <a:t>AWG Hydrology Team recognizes that the GOES-17 Rainfall Rate / QPE product does not meet spec, but a mitigating factor is only being able to evaluate the product from operational position during the cool season.</a:t>
            </a:r>
          </a:p>
          <a:p>
            <a:pPr>
              <a:buFont typeface="Arial" panose="020B0604020202020204" pitchFamily="34" charset="0"/>
              <a:buChar char="•"/>
            </a:pPr>
            <a:r>
              <a:rPr lang="en-US" dirty="0" smtClean="0"/>
              <a:t>AWG Hydrology Team still recommends declaring that it has reached Provisional Maturity as defined by the GOES-R Program</a:t>
            </a:r>
          </a:p>
          <a:p>
            <a:pPr lvl="1">
              <a:buFont typeface="Arial" panose="020B0604020202020204" pitchFamily="34" charset="0"/>
              <a:buChar char="•"/>
            </a:pPr>
            <a:r>
              <a:rPr lang="en-US" dirty="0" smtClean="0"/>
              <a:t>Users in </a:t>
            </a:r>
            <a:r>
              <a:rPr lang="en-US" dirty="0" smtClean="0"/>
              <a:t>the </a:t>
            </a:r>
            <a:r>
              <a:rPr lang="en-US" dirty="0" smtClean="0"/>
              <a:t>CONUS areas </a:t>
            </a:r>
            <a:r>
              <a:rPr lang="en-US" dirty="0" smtClean="0"/>
              <a:t>affected by GOES-17 limb cooling would presumably use GOES-16</a:t>
            </a:r>
          </a:p>
          <a:p>
            <a:pPr marL="0" indent="0">
              <a:buNone/>
            </a:pPr>
            <a:endParaRPr lang="en-US"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solidFill>
                  <a:prstClr val="white"/>
                </a:solidFill>
              </a:rPr>
              <a:pPr/>
              <a:t>32</a:t>
            </a:fld>
            <a:endParaRPr lang="en-US" altLang="en-US" dirty="0">
              <a:solidFill>
                <a:prstClr val="white"/>
              </a:solidFill>
            </a:endParaRPr>
          </a:p>
        </p:txBody>
      </p:sp>
    </p:spTree>
    <p:extLst>
      <p:ext uri="{BB962C8B-B14F-4D97-AF65-F5344CB8AC3E}">
        <p14:creationId xmlns:p14="http://schemas.microsoft.com/office/powerpoint/2010/main" val="40999851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589" y="276382"/>
            <a:ext cx="6408821" cy="968626"/>
          </a:xfrm>
        </p:spPr>
        <p:txBody>
          <a:bodyPr/>
          <a:lstStyle/>
          <a:p>
            <a:r>
              <a:rPr lang="en-US" b="1" dirty="0" smtClean="0"/>
              <a:t>Recommendation: Limb Mitigation</a:t>
            </a:r>
            <a:endParaRPr lang="en-US" b="1" dirty="0"/>
          </a:p>
        </p:txBody>
      </p:sp>
      <p:sp>
        <p:nvSpPr>
          <p:cNvPr id="3" name="Content Placeholder 2"/>
          <p:cNvSpPr>
            <a:spLocks noGrp="1"/>
          </p:cNvSpPr>
          <p:nvPr>
            <p:ph idx="1"/>
          </p:nvPr>
        </p:nvSpPr>
        <p:spPr>
          <a:xfrm>
            <a:off x="457200" y="1465262"/>
            <a:ext cx="8229600" cy="5013915"/>
          </a:xfrm>
        </p:spPr>
        <p:txBody>
          <a:bodyPr/>
          <a:lstStyle/>
          <a:p>
            <a:pPr>
              <a:buFont typeface="Arial" panose="020B0604020202020204" pitchFamily="34" charset="0"/>
              <a:buChar char="•"/>
            </a:pPr>
            <a:r>
              <a:rPr lang="en-US" sz="2400" dirty="0" smtClean="0"/>
              <a:t>Modifying the calibration coefficients to account for limb effects over the CONUS would degrade performance elsewhere (e.g., Hawaii)</a:t>
            </a:r>
          </a:p>
          <a:p>
            <a:pPr>
              <a:buFont typeface="Arial" panose="020B0604020202020204" pitchFamily="34" charset="0"/>
              <a:buChar char="•"/>
            </a:pPr>
            <a:r>
              <a:rPr lang="en-US" sz="2400" dirty="0" smtClean="0"/>
              <a:t>Developing a rigorous limb correction for the WV bands would require additional resources and significant operational computation </a:t>
            </a:r>
            <a:r>
              <a:rPr lang="en-US" sz="2400" dirty="0" smtClean="0"/>
              <a:t>time</a:t>
            </a:r>
          </a:p>
          <a:p>
            <a:pPr>
              <a:buFont typeface="Arial" panose="020B0604020202020204" pitchFamily="34" charset="0"/>
              <a:buChar char="•"/>
            </a:pPr>
            <a:r>
              <a:rPr lang="en-US" sz="2400" dirty="0" smtClean="0"/>
              <a:t>Varying the BTD thresholds for cloud classification with satellite zenith angle will be explored for the Enterprise code</a:t>
            </a:r>
            <a:endParaRPr lang="en-US" sz="2400" dirty="0" smtClean="0"/>
          </a:p>
          <a:p>
            <a:pPr>
              <a:buFont typeface="Arial" panose="020B0604020202020204" pitchFamily="34" charset="0"/>
              <a:buChar char="•"/>
            </a:pPr>
            <a:r>
              <a:rPr lang="en-US" sz="2400" dirty="0" smtClean="0"/>
              <a:t>The Enterprise algorithm partially addresses this with </a:t>
            </a:r>
            <a:r>
              <a:rPr lang="en-US" sz="2400" dirty="0" smtClean="0"/>
              <a:t>15x15-deg </a:t>
            </a:r>
            <a:r>
              <a:rPr lang="en-US" sz="2400" dirty="0" err="1" smtClean="0"/>
              <a:t>lat</a:t>
            </a:r>
            <a:r>
              <a:rPr lang="en-US" sz="2400" dirty="0" smtClean="0"/>
              <a:t>/</a:t>
            </a:r>
            <a:r>
              <a:rPr lang="en-US" sz="2400" dirty="0" err="1" smtClean="0"/>
              <a:t>lon</a:t>
            </a:r>
            <a:r>
              <a:rPr lang="en-US" sz="2400" dirty="0" smtClean="0"/>
              <a:t> calibration regions—limb effects are partially accounted for in calibration</a:t>
            </a:r>
          </a:p>
          <a:p>
            <a:pPr>
              <a:buFont typeface="Arial" panose="020B0604020202020204" pitchFamily="34" charset="0"/>
              <a:buChar char="•"/>
            </a:pPr>
            <a:r>
              <a:rPr lang="en-US" sz="2400" u="sng" dirty="0" smtClean="0"/>
              <a:t>Recommendation</a:t>
            </a:r>
            <a:r>
              <a:rPr lang="en-US" sz="2400" dirty="0" smtClean="0"/>
              <a:t>: wait until Enterprise algorithm deployment</a:t>
            </a:r>
            <a:endParaRPr lang="en-US" sz="2400" dirty="0"/>
          </a:p>
          <a:p>
            <a:pPr marL="0" indent="0">
              <a:buNone/>
            </a:pPr>
            <a:endParaRPr lang="en-US" sz="2400"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solidFill>
                  <a:prstClr val="white"/>
                </a:solidFill>
              </a:rPr>
              <a:pPr/>
              <a:t>33</a:t>
            </a:fld>
            <a:endParaRPr lang="en-US" altLang="en-US" dirty="0">
              <a:solidFill>
                <a:prstClr val="white"/>
              </a:solidFill>
            </a:endParaRPr>
          </a:p>
        </p:txBody>
      </p:sp>
    </p:spTree>
    <p:extLst>
      <p:ext uri="{BB962C8B-B14F-4D97-AF65-F5344CB8AC3E}">
        <p14:creationId xmlns:p14="http://schemas.microsoft.com/office/powerpoint/2010/main" val="32257843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589" y="276382"/>
            <a:ext cx="6408821" cy="968626"/>
          </a:xfrm>
        </p:spPr>
        <p:txBody>
          <a:bodyPr/>
          <a:lstStyle/>
          <a:p>
            <a:r>
              <a:rPr lang="en-US" dirty="0" smtClean="0"/>
              <a:t>Enterprise Algorithm Performance (GOES-16)</a:t>
            </a:r>
            <a:endParaRPr lang="en-US"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solidFill>
                  <a:prstClr val="white"/>
                </a:solidFill>
              </a:rPr>
              <a:pPr/>
              <a:t>34</a:t>
            </a:fld>
            <a:endParaRPr lang="en-US" altLang="en-US" dirty="0">
              <a:solidFill>
                <a:prstClr val="white"/>
              </a:solidFill>
            </a:endParaRPr>
          </a:p>
        </p:txBody>
      </p:sp>
      <p:sp>
        <p:nvSpPr>
          <p:cNvPr id="10" name="Content Placeholder 2"/>
          <p:cNvSpPr>
            <a:spLocks noGrp="1"/>
          </p:cNvSpPr>
          <p:nvPr>
            <p:ph idx="1"/>
          </p:nvPr>
        </p:nvSpPr>
        <p:spPr>
          <a:xfrm>
            <a:off x="457200" y="4760700"/>
            <a:ext cx="8229600" cy="1518179"/>
          </a:xfrm>
        </p:spPr>
        <p:txBody>
          <a:bodyPr/>
          <a:lstStyle/>
          <a:p>
            <a:pPr>
              <a:buFont typeface="Arial" panose="020B0604020202020204" pitchFamily="34" charset="0"/>
              <a:buChar char="•"/>
            </a:pPr>
            <a:r>
              <a:rPr lang="en-US" sz="2400" dirty="0" smtClean="0"/>
              <a:t>Have not run the Enterprise code on GOES-17 yet; still making changes for LHP mitigation.</a:t>
            </a:r>
          </a:p>
          <a:p>
            <a:pPr>
              <a:buFont typeface="Arial" panose="020B0604020202020204" pitchFamily="34" charset="0"/>
              <a:buChar char="•"/>
            </a:pPr>
            <a:r>
              <a:rPr lang="en-US" sz="2400" dirty="0" smtClean="0"/>
              <a:t>Enterprise code meets spec on GOES-16 by a comfortable margin; should do for GOES-17 even if there is some limb-induced degradation.</a:t>
            </a:r>
          </a:p>
          <a:p>
            <a:pPr>
              <a:buFont typeface="Arial" panose="020B0604020202020204" pitchFamily="34" charset="0"/>
              <a:buChar char="•"/>
            </a:pPr>
            <a:endParaRPr lang="en-US" sz="2400" dirty="0" smtClean="0"/>
          </a:p>
          <a:p>
            <a:pPr marL="0" indent="0">
              <a:buNone/>
            </a:pPr>
            <a:endParaRPr lang="en-US" sz="2400" dirty="0"/>
          </a:p>
        </p:txBody>
      </p:sp>
      <p:pic>
        <p:nvPicPr>
          <p:cNvPr id="12" name="Picture 11"/>
          <p:cNvPicPr>
            <a:picLocks noChangeAspect="1"/>
          </p:cNvPicPr>
          <p:nvPr/>
        </p:nvPicPr>
        <p:blipFill>
          <a:blip r:embed="rId2"/>
          <a:stretch>
            <a:fillRect/>
          </a:stretch>
        </p:blipFill>
        <p:spPr>
          <a:xfrm>
            <a:off x="0" y="1371600"/>
            <a:ext cx="4572000" cy="3323924"/>
          </a:xfrm>
          <a:prstGeom prst="rect">
            <a:avLst/>
          </a:prstGeom>
        </p:spPr>
      </p:pic>
      <p:pic>
        <p:nvPicPr>
          <p:cNvPr id="14" name="Picture 13"/>
          <p:cNvPicPr>
            <a:picLocks noChangeAspect="1"/>
          </p:cNvPicPr>
          <p:nvPr/>
        </p:nvPicPr>
        <p:blipFill>
          <a:blip r:embed="rId3"/>
          <a:stretch>
            <a:fillRect/>
          </a:stretch>
        </p:blipFill>
        <p:spPr>
          <a:xfrm>
            <a:off x="4571999" y="1371600"/>
            <a:ext cx="4572000" cy="3322170"/>
          </a:xfrm>
          <a:prstGeom prst="rect">
            <a:avLst/>
          </a:prstGeom>
        </p:spPr>
      </p:pic>
    </p:spTree>
    <p:extLst>
      <p:ext uri="{BB962C8B-B14F-4D97-AF65-F5344CB8AC3E}">
        <p14:creationId xmlns:p14="http://schemas.microsoft.com/office/powerpoint/2010/main" val="25752091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to DELTA Validation Maturity</a:t>
            </a:r>
            <a:endParaRPr lang="en-US" dirty="0"/>
          </a:p>
        </p:txBody>
      </p:sp>
      <p:sp>
        <p:nvSpPr>
          <p:cNvPr id="3" name="Text Placeholder 2"/>
          <p:cNvSpPr>
            <a:spLocks noGrp="1"/>
          </p:cNvSpPr>
          <p:nvPr>
            <p:ph type="body" idx="1"/>
          </p:nvPr>
        </p:nvSpPr>
        <p:spPr/>
        <p:txBody>
          <a:bodyPr/>
          <a:lstStyle/>
          <a:p>
            <a:r>
              <a:rPr lang="en-US" dirty="0" smtClean="0"/>
              <a:t>GOES-17 Rainfall Rate / QPE L2 Product Provisional PS-PVR</a:t>
            </a:r>
            <a:endParaRPr lang="en-US" dirty="0"/>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solidFill>
                  <a:prstClr val="white"/>
                </a:solidFill>
              </a:rPr>
              <a:pPr/>
              <a:t>35</a:t>
            </a:fld>
            <a:endParaRPr lang="en-US" altLang="en-US" dirty="0">
              <a:solidFill>
                <a:prstClr val="white"/>
              </a:solidFill>
            </a:endParaRPr>
          </a:p>
        </p:txBody>
      </p:sp>
    </p:spTree>
    <p:extLst>
      <p:ext uri="{BB962C8B-B14F-4D97-AF65-F5344CB8AC3E}">
        <p14:creationId xmlns:p14="http://schemas.microsoft.com/office/powerpoint/2010/main" val="22344712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solidFill>
                  <a:prstClr val="white"/>
                </a:solidFill>
              </a:rPr>
              <a:pPr/>
              <a:t>36</a:t>
            </a:fld>
            <a:endParaRPr lang="en-US" altLang="en-US" dirty="0">
              <a:solidFill>
                <a:prstClr val="white"/>
              </a:solidFill>
            </a:endParaRPr>
          </a:p>
        </p:txBody>
      </p:sp>
      <p:sp>
        <p:nvSpPr>
          <p:cNvPr id="7" name="Title 1"/>
          <p:cNvSpPr>
            <a:spLocks noGrp="1"/>
          </p:cNvSpPr>
          <p:nvPr>
            <p:ph type="title"/>
          </p:nvPr>
        </p:nvSpPr>
        <p:spPr>
          <a:xfrm>
            <a:off x="1371600" y="128337"/>
            <a:ext cx="6408821" cy="968626"/>
          </a:xfrm>
        </p:spPr>
        <p:txBody>
          <a:bodyPr/>
          <a:lstStyle/>
          <a:p>
            <a:r>
              <a:rPr lang="en-US" sz="3200" b="1" dirty="0" smtClean="0"/>
              <a:t>Issues and Status</a:t>
            </a:r>
            <a:br>
              <a:rPr lang="en-US" sz="3200" b="1" dirty="0" smtClean="0"/>
            </a:br>
            <a:r>
              <a:rPr lang="en-US" sz="2000" b="1" i="1" dirty="0" smtClean="0"/>
              <a:t>ADRs Needing Resolution for Full VAL</a:t>
            </a:r>
            <a:endParaRPr lang="en-US" sz="2000" i="1" dirty="0"/>
          </a:p>
        </p:txBody>
      </p:sp>
      <p:sp>
        <p:nvSpPr>
          <p:cNvPr id="8" name="TextBox 7"/>
          <p:cNvSpPr txBox="1"/>
          <p:nvPr/>
        </p:nvSpPr>
        <p:spPr>
          <a:xfrm>
            <a:off x="937112" y="2048004"/>
            <a:ext cx="5419082" cy="461665"/>
          </a:xfrm>
          <a:prstGeom prst="rect">
            <a:avLst/>
          </a:prstGeom>
          <a:noFill/>
        </p:spPr>
        <p:txBody>
          <a:bodyPr wrap="square" rtlCol="0">
            <a:spAutoFit/>
          </a:bodyPr>
          <a:lstStyle/>
          <a:p>
            <a:r>
              <a:rPr lang="en-US" sz="2400" dirty="0" smtClean="0">
                <a:solidFill>
                  <a:schemeClr val="bg1"/>
                </a:solidFill>
              </a:rPr>
              <a:t>No outstanding ADRs at this time.</a:t>
            </a:r>
          </a:p>
        </p:txBody>
      </p:sp>
    </p:spTree>
    <p:extLst>
      <p:ext uri="{BB962C8B-B14F-4D97-AF65-F5344CB8AC3E}">
        <p14:creationId xmlns:p14="http://schemas.microsoft.com/office/powerpoint/2010/main" val="25289487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57200" y="90154"/>
            <a:ext cx="8229600" cy="1037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600" b="0" i="0" u="none" strike="noStrike" cap="none" dirty="0" smtClean="0">
                <a:solidFill>
                  <a:schemeClr val="lt1"/>
                </a:solidFill>
                <a:latin typeface="Calibri"/>
                <a:ea typeface="Calibri"/>
                <a:cs typeface="Calibri"/>
                <a:sym typeface="Calibri"/>
              </a:rPr>
              <a:t>Path to Delta Validation - PLPTs</a:t>
            </a:r>
            <a:endParaRPr lang="en-US" sz="3600" b="0" i="0" u="none" strike="noStrike" cap="none" dirty="0">
              <a:solidFill>
                <a:schemeClr val="lt1"/>
              </a:solidFill>
              <a:latin typeface="Calibri"/>
              <a:ea typeface="Calibri"/>
              <a:cs typeface="Calibri"/>
              <a:sym typeface="Calibri"/>
            </a:endParaRPr>
          </a:p>
        </p:txBody>
      </p:sp>
      <p:graphicFrame>
        <p:nvGraphicFramePr>
          <p:cNvPr id="330" name="Shape 330"/>
          <p:cNvGraphicFramePr/>
          <p:nvPr>
            <p:extLst>
              <p:ext uri="{D42A27DB-BD31-4B8C-83A1-F6EECF244321}">
                <p14:modId xmlns:p14="http://schemas.microsoft.com/office/powerpoint/2010/main" val="3726365121"/>
              </p:ext>
            </p:extLst>
          </p:nvPr>
        </p:nvGraphicFramePr>
        <p:xfrm>
          <a:off x="371262" y="1193109"/>
          <a:ext cx="8401475" cy="1554500"/>
        </p:xfrm>
        <a:graphic>
          <a:graphicData uri="http://schemas.openxmlformats.org/drawingml/2006/table">
            <a:tbl>
              <a:tblPr firstRow="1" bandRow="1">
                <a:noFill/>
                <a:tableStyleId>{ED06A9B5-E392-42ED-BF47-95CADD0DC904}</a:tableStyleId>
              </a:tblPr>
              <a:tblGrid>
                <a:gridCol w="2751267">
                  <a:extLst>
                    <a:ext uri="{9D8B030D-6E8A-4147-A177-3AD203B41FA5}">
                      <a16:colId xmlns:a16="http://schemas.microsoft.com/office/drawing/2014/main" val="20000"/>
                    </a:ext>
                  </a:extLst>
                </a:gridCol>
                <a:gridCol w="5650208">
                  <a:extLst>
                    <a:ext uri="{9D8B030D-6E8A-4147-A177-3AD203B41FA5}">
                      <a16:colId xmlns:a16="http://schemas.microsoft.com/office/drawing/2014/main" val="20001"/>
                    </a:ext>
                  </a:extLst>
                </a:gridCol>
              </a:tblGrid>
              <a:tr h="548650">
                <a:tc>
                  <a:txBody>
                    <a:bodyPr/>
                    <a:lstStyle/>
                    <a:p>
                      <a:pPr marL="0" marR="0" lvl="0" indent="0" algn="ctr" rtl="0">
                        <a:lnSpc>
                          <a:spcPct val="100000"/>
                        </a:lnSpc>
                        <a:spcBef>
                          <a:spcPts val="0"/>
                        </a:spcBef>
                        <a:spcAft>
                          <a:spcPts val="0"/>
                        </a:spcAft>
                        <a:buClr>
                          <a:srgbClr val="000000"/>
                        </a:buClr>
                        <a:buSzPct val="25000"/>
                        <a:buFont typeface="Arial"/>
                        <a:buNone/>
                      </a:pPr>
                      <a:r>
                        <a:rPr lang="en-US" sz="2800" b="1" i="0" u="none" strike="noStrike" cap="none" dirty="0"/>
                        <a:t>PLPT ID</a:t>
                      </a:r>
                    </a:p>
                  </a:txBody>
                  <a:tcPr marL="91450" marR="91450" marT="45725" marB="45725" anchor="ctr">
                    <a:solidFill>
                      <a:schemeClr val="bg2">
                        <a:lumMod val="40000"/>
                        <a:lumOff val="60000"/>
                      </a:schemeClr>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2800" b="1" i="0" u="none" strike="noStrike" cap="none" dirty="0"/>
                        <a:t>Descriptive Title</a:t>
                      </a:r>
                    </a:p>
                  </a:txBody>
                  <a:tcPr marL="91450" marR="91450" marT="45725" marB="45725" anchor="ctr">
                    <a:solidFill>
                      <a:schemeClr val="bg2">
                        <a:lumMod val="40000"/>
                        <a:lumOff val="60000"/>
                      </a:schemeClr>
                    </a:solidFill>
                  </a:tcPr>
                </a:tc>
                <a:extLst>
                  <a:ext uri="{0D108BD9-81ED-4DB2-BD59-A6C34878D82A}">
                    <a16:rowId xmlns:a16="http://schemas.microsoft.com/office/drawing/2014/main" val="10000"/>
                  </a:ext>
                </a:extLst>
              </a:tr>
              <a:tr h="495638">
                <a:tc>
                  <a:txBody>
                    <a:bodyPr/>
                    <a:lstStyle/>
                    <a:p>
                      <a:pPr marL="0" marR="0" lvl="0" indent="0" algn="ctr" rtl="0">
                        <a:lnSpc>
                          <a:spcPct val="100000"/>
                        </a:lnSpc>
                        <a:spcBef>
                          <a:spcPts val="0"/>
                        </a:spcBef>
                        <a:spcAft>
                          <a:spcPts val="0"/>
                        </a:spcAft>
                        <a:buClr>
                          <a:srgbClr val="000000"/>
                        </a:buClr>
                        <a:buSzPct val="25000"/>
                        <a:buFont typeface="Arial"/>
                        <a:buNone/>
                      </a:pPr>
                      <a:r>
                        <a:rPr lang="en-US" sz="2000" u="none" strike="noStrike" cap="none" dirty="0" smtClean="0"/>
                        <a:t>ABI-FD_QPE04</a:t>
                      </a:r>
                      <a:endParaRPr lang="en-US" sz="2000" u="none" strike="noStrike" cap="none" dirty="0"/>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000" b="0" i="0" u="none" strike="noStrike" cap="none" dirty="0" smtClean="0">
                          <a:solidFill>
                            <a:schemeClr val="dk1"/>
                          </a:solidFill>
                        </a:rPr>
                        <a:t>Assess accuracy and precision of Rainfall Rate / QPE product</a:t>
                      </a:r>
                      <a:r>
                        <a:rPr lang="en-US" sz="2000" b="0" i="0" u="none" strike="noStrike" cap="none" baseline="0" dirty="0" smtClean="0">
                          <a:solidFill>
                            <a:schemeClr val="dk1"/>
                          </a:solidFill>
                        </a:rPr>
                        <a:t> vs. reference / ground truth data </a:t>
                      </a:r>
                      <a:r>
                        <a:rPr lang="en-US" sz="2000" b="0" i="1" u="none" strike="noStrike" cap="none" baseline="0" dirty="0" smtClean="0">
                          <a:solidFill>
                            <a:srgbClr val="FF0000"/>
                          </a:solidFill>
                        </a:rPr>
                        <a:t>(using 24-h data instead of only data from “cool”-FPM periods)</a:t>
                      </a:r>
                      <a:endParaRPr lang="en-US" sz="2000" b="0" i="1" u="none" strike="noStrike" cap="none" dirty="0">
                        <a:solidFill>
                          <a:srgbClr val="FF0000"/>
                        </a:solidFill>
                      </a:endParaRPr>
                    </a:p>
                  </a:txBody>
                  <a:tcPr marL="91450" marR="91450" marT="45725" marB="45725" anchor="ctr">
                    <a:solidFill>
                      <a:schemeClr val="lt1"/>
                    </a:solidFill>
                  </a:tcPr>
                </a:tc>
                <a:extLst>
                  <a:ext uri="{0D108BD9-81ED-4DB2-BD59-A6C34878D82A}">
                    <a16:rowId xmlns:a16="http://schemas.microsoft.com/office/drawing/2014/main" val="10001"/>
                  </a:ext>
                </a:extLst>
              </a:tr>
            </a:tbl>
          </a:graphicData>
        </a:graphic>
      </p:graphicFrame>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37</a:t>
            </a:fld>
            <a:endParaRPr lang="en-US" sz="1200" b="0" i="0" u="none" strike="noStrike" cap="none">
              <a:solidFill>
                <a:schemeClr val="lt1"/>
              </a:solidFill>
              <a:latin typeface="Calibri"/>
              <a:ea typeface="Calibri"/>
              <a:cs typeface="Calibri"/>
              <a:sym typeface="Calibri"/>
            </a:endParaRPr>
          </a:p>
        </p:txBody>
      </p:sp>
      <p:sp>
        <p:nvSpPr>
          <p:cNvPr id="5" name="Shape 918"/>
          <p:cNvSpPr txBox="1"/>
          <p:nvPr/>
        </p:nvSpPr>
        <p:spPr>
          <a:xfrm>
            <a:off x="371262" y="2795591"/>
            <a:ext cx="8315538" cy="3796595"/>
          </a:xfrm>
          <a:prstGeom prst="rect">
            <a:avLst/>
          </a:prstGeom>
          <a:noFill/>
          <a:ln>
            <a:noFill/>
          </a:ln>
        </p:spPr>
        <p:txBody>
          <a:bodyPr lIns="91425" tIns="45700" rIns="91425" bIns="45700" anchor="t" anchorCtr="0">
            <a:noAutofit/>
          </a:bodyPr>
          <a:lstStyle/>
          <a:p>
            <a:pPr marL="285750" marR="0" lvl="0" indent="-285750" algn="l" rtl="0">
              <a:lnSpc>
                <a:spcPct val="100000"/>
              </a:lnSpc>
              <a:spcAft>
                <a:spcPts val="600"/>
              </a:spcAft>
              <a:buClr>
                <a:srgbClr val="FFFFFF"/>
              </a:buClr>
              <a:buSzPct val="25000"/>
              <a:buFont typeface="Arial" panose="020B0604020202020204" pitchFamily="34" charset="0"/>
              <a:buChar char="•"/>
            </a:pPr>
            <a:r>
              <a:rPr lang="en-US" sz="2400" b="0" i="0" u="none" strike="noStrike" cap="none" dirty="0" smtClean="0">
                <a:solidFill>
                  <a:srgbClr val="FFFFFF"/>
                </a:solidFill>
                <a:latin typeface="Calibri"/>
                <a:ea typeface="Calibri"/>
                <a:cs typeface="Calibri"/>
                <a:sym typeface="Calibri"/>
              </a:rPr>
              <a:t>AWG Hydrology Team is modifying the Enterprise code to use only band </a:t>
            </a:r>
            <a:r>
              <a:rPr lang="en-US" sz="2400" b="0" i="0" u="none" strike="noStrike" cap="none" dirty="0" smtClean="0">
                <a:solidFill>
                  <a:srgbClr val="FFFFFF"/>
                </a:solidFill>
                <a:latin typeface="Calibri"/>
                <a:ea typeface="Calibri"/>
                <a:cs typeface="Calibri"/>
                <a:sym typeface="Calibri"/>
              </a:rPr>
              <a:t>14 </a:t>
            </a:r>
            <a:r>
              <a:rPr lang="en-US" sz="2400" b="0" i="0" u="none" strike="noStrike" cap="none" dirty="0" smtClean="0">
                <a:solidFill>
                  <a:srgbClr val="FFFFFF"/>
                </a:solidFill>
                <a:latin typeface="Calibri"/>
                <a:ea typeface="Calibri"/>
                <a:cs typeface="Calibri"/>
                <a:sym typeface="Calibri"/>
              </a:rPr>
              <a:t>(since it is the most robust) whenever the FPM temperature exceeds a threshold value.</a:t>
            </a:r>
          </a:p>
          <a:p>
            <a:pPr marL="285750" marR="0" lvl="0" indent="-285750" algn="l" rtl="0">
              <a:lnSpc>
                <a:spcPct val="100000"/>
              </a:lnSpc>
              <a:spcAft>
                <a:spcPts val="600"/>
              </a:spcAft>
              <a:buClr>
                <a:srgbClr val="FFFFFF"/>
              </a:buClr>
              <a:buSzPct val="25000"/>
              <a:buFont typeface="Arial" panose="020B0604020202020204" pitchFamily="34" charset="0"/>
              <a:buChar char="•"/>
            </a:pPr>
            <a:r>
              <a:rPr lang="en-US" sz="2400" dirty="0" smtClean="0">
                <a:solidFill>
                  <a:srgbClr val="FFFFFF"/>
                </a:solidFill>
                <a:latin typeface="Calibri"/>
                <a:ea typeface="Calibri"/>
                <a:cs typeface="Calibri"/>
                <a:sym typeface="Calibri"/>
              </a:rPr>
              <a:t>AWG Hydrology Team will work with ASSISTT and PRO to integrate the Enterprise code into operations.</a:t>
            </a:r>
            <a:endParaRPr lang="en-US" sz="2400" dirty="0">
              <a:solidFill>
                <a:srgbClr val="FFFFFF"/>
              </a:solidFill>
              <a:latin typeface="Calibri"/>
              <a:ea typeface="Calibri"/>
              <a:cs typeface="Calibri"/>
              <a:sym typeface="Calibri"/>
            </a:endParaRPr>
          </a:p>
          <a:p>
            <a:pPr marL="285750" marR="0" lvl="0" indent="-285750" algn="l" rtl="0">
              <a:lnSpc>
                <a:spcPct val="100000"/>
              </a:lnSpc>
              <a:spcAft>
                <a:spcPts val="600"/>
              </a:spcAft>
              <a:buClr>
                <a:srgbClr val="FFFFFF"/>
              </a:buClr>
              <a:buSzPct val="25000"/>
              <a:buFont typeface="Arial" panose="020B0604020202020204" pitchFamily="34" charset="0"/>
              <a:buChar char="•"/>
            </a:pPr>
            <a:r>
              <a:rPr lang="en-US" sz="2400" b="0" i="0" u="none" strike="noStrike" cap="none" dirty="0" smtClean="0">
                <a:solidFill>
                  <a:srgbClr val="FFFFFF"/>
                </a:solidFill>
                <a:latin typeface="Calibri"/>
                <a:ea typeface="Calibri"/>
                <a:cs typeface="Calibri"/>
                <a:sym typeface="Calibri"/>
              </a:rPr>
              <a:t>AWG Hydrology Team </a:t>
            </a:r>
            <a:r>
              <a:rPr lang="en-US" sz="2400" b="0" i="0" u="none" strike="noStrike" cap="none" dirty="0">
                <a:solidFill>
                  <a:srgbClr val="FFFFFF"/>
                </a:solidFill>
                <a:latin typeface="Calibri"/>
                <a:ea typeface="Calibri"/>
                <a:cs typeface="Calibri"/>
                <a:sym typeface="Calibri"/>
              </a:rPr>
              <a:t>will </a:t>
            </a:r>
            <a:r>
              <a:rPr lang="en-US" sz="2400" b="0" i="0" u="none" strike="noStrike" cap="none" dirty="0" smtClean="0">
                <a:solidFill>
                  <a:srgbClr val="FFFFFF"/>
                </a:solidFill>
                <a:latin typeface="Calibri"/>
                <a:ea typeface="Calibri"/>
                <a:cs typeface="Calibri"/>
                <a:sym typeface="Calibri"/>
              </a:rPr>
              <a:t>evaluate </a:t>
            </a:r>
            <a:r>
              <a:rPr lang="en-US" sz="2400" b="0" i="0" u="none" strike="noStrike" cap="none" dirty="0">
                <a:solidFill>
                  <a:srgbClr val="FFFFFF"/>
                </a:solidFill>
                <a:latin typeface="Calibri"/>
                <a:ea typeface="Calibri"/>
                <a:cs typeface="Calibri"/>
                <a:sym typeface="Calibri"/>
              </a:rPr>
              <a:t>the L2 </a:t>
            </a:r>
            <a:r>
              <a:rPr lang="en-US" sz="2400" b="0" i="0" u="none" strike="noStrike" cap="none" dirty="0" smtClean="0">
                <a:solidFill>
                  <a:srgbClr val="FFFFFF"/>
                </a:solidFill>
                <a:latin typeface="Calibri"/>
                <a:ea typeface="Calibri"/>
                <a:cs typeface="Calibri"/>
                <a:sym typeface="Calibri"/>
              </a:rPr>
              <a:t>Rainfall Rate / QPE  </a:t>
            </a:r>
            <a:r>
              <a:rPr lang="en-US" sz="2400" b="0" i="0" u="none" strike="noStrike" cap="none" dirty="0">
                <a:solidFill>
                  <a:srgbClr val="FFFFFF"/>
                </a:solidFill>
                <a:latin typeface="Calibri"/>
                <a:ea typeface="Calibri"/>
                <a:cs typeface="Calibri"/>
                <a:sym typeface="Calibri"/>
              </a:rPr>
              <a:t>product </a:t>
            </a:r>
            <a:r>
              <a:rPr lang="en-US" sz="2400" b="0" i="0" u="none" strike="noStrike" cap="none" dirty="0" smtClean="0">
                <a:solidFill>
                  <a:srgbClr val="FFFFFF"/>
                </a:solidFill>
                <a:latin typeface="Calibri"/>
                <a:ea typeface="Calibri"/>
                <a:cs typeface="Calibri"/>
                <a:sym typeface="Calibri"/>
              </a:rPr>
              <a:t>quality on the Enterprise products for </a:t>
            </a:r>
            <a:r>
              <a:rPr lang="en-US" sz="2400" b="0" i="0" u="sng" strike="noStrike" cap="none" dirty="0" smtClean="0">
                <a:solidFill>
                  <a:srgbClr val="FFFFFF"/>
                </a:solidFill>
                <a:latin typeface="Calibri"/>
                <a:ea typeface="Calibri"/>
                <a:cs typeface="Calibri"/>
                <a:sym typeface="Calibri"/>
              </a:rPr>
              <a:t>all time periods</a:t>
            </a:r>
            <a:r>
              <a:rPr lang="en-US" sz="2400" b="0" i="0" u="none" strike="noStrike" cap="none" dirty="0" smtClean="0">
                <a:solidFill>
                  <a:srgbClr val="FFFFFF"/>
                </a:solidFill>
                <a:latin typeface="Calibri"/>
                <a:ea typeface="Calibri"/>
                <a:cs typeface="Calibri"/>
                <a:sym typeface="Calibri"/>
              </a:rPr>
              <a:t>.</a:t>
            </a:r>
            <a:endParaRPr lang="en-US" sz="2400" b="0" i="0" u="none" strike="noStrike" cap="none" dirty="0">
              <a:solidFill>
                <a:srgbClr val="FFFFFF"/>
              </a:solidFill>
              <a:latin typeface="Calibri"/>
              <a:ea typeface="Calibri"/>
              <a:cs typeface="Calibri"/>
              <a:sym typeface="Calibri"/>
            </a:endParaRPr>
          </a:p>
          <a:p>
            <a:pPr marL="285750" marR="0" lvl="0" indent="-285750" algn="l" rtl="0">
              <a:lnSpc>
                <a:spcPct val="100000"/>
              </a:lnSpc>
              <a:spcAft>
                <a:spcPts val="600"/>
              </a:spcAft>
              <a:buClr>
                <a:srgbClr val="FFFFFF"/>
              </a:buClr>
              <a:buSzPct val="25000"/>
              <a:buFont typeface="Arial" panose="020B0604020202020204" pitchFamily="34" charset="0"/>
              <a:buChar char="•"/>
            </a:pPr>
            <a:r>
              <a:rPr lang="en-US" sz="2400" b="0" i="0" u="none" strike="noStrike" cap="none" dirty="0" smtClean="0">
                <a:solidFill>
                  <a:srgbClr val="FFFFFF"/>
                </a:solidFill>
                <a:latin typeface="Calibri"/>
                <a:ea typeface="Calibri"/>
                <a:cs typeface="Calibri"/>
                <a:sym typeface="Calibri"/>
              </a:rPr>
              <a:t>Full </a:t>
            </a:r>
            <a:r>
              <a:rPr lang="en-US" sz="2400" b="0" i="0" u="none" strike="noStrike" cap="none" dirty="0">
                <a:solidFill>
                  <a:srgbClr val="FFFFFF"/>
                </a:solidFill>
                <a:latin typeface="Calibri"/>
                <a:ea typeface="Calibri"/>
                <a:cs typeface="Calibri"/>
                <a:sym typeface="Calibri"/>
              </a:rPr>
              <a:t>test plans and procedures are given in the </a:t>
            </a:r>
            <a:r>
              <a:rPr lang="en-US" sz="2400" b="0" i="0" u="none" strike="noStrike" cap="none" dirty="0" smtClean="0">
                <a:solidFill>
                  <a:srgbClr val="FFFFFF"/>
                </a:solidFill>
                <a:latin typeface="Calibri"/>
                <a:ea typeface="Calibri"/>
                <a:cs typeface="Calibri"/>
                <a:sym typeface="Calibri"/>
              </a:rPr>
              <a:t>Rainfall Rate / QPE Readiness</a:t>
            </a:r>
            <a:r>
              <a:rPr lang="en-US" sz="2400" b="0" i="0" u="none" strike="noStrike" cap="none" dirty="0">
                <a:solidFill>
                  <a:srgbClr val="FFFFFF"/>
                </a:solidFill>
                <a:latin typeface="Calibri"/>
                <a:ea typeface="Calibri"/>
                <a:cs typeface="Calibri"/>
                <a:sym typeface="Calibri"/>
              </a:rPr>
              <a:t>, Implementation, and Management Plan (</a:t>
            </a:r>
            <a:r>
              <a:rPr lang="en-US" sz="2400" b="0" i="0" u="none" strike="noStrike" cap="none" dirty="0" smtClean="0">
                <a:solidFill>
                  <a:srgbClr val="FFFFFF"/>
                </a:solidFill>
                <a:latin typeface="Calibri"/>
                <a:ea typeface="Calibri"/>
                <a:cs typeface="Calibri"/>
                <a:sym typeface="Calibri"/>
              </a:rPr>
              <a:t>RIMP)</a:t>
            </a:r>
          </a:p>
        </p:txBody>
      </p:sp>
    </p:spTree>
    <p:extLst>
      <p:ext uri="{BB962C8B-B14F-4D97-AF65-F5344CB8AC3E}">
        <p14:creationId xmlns:p14="http://schemas.microsoft.com/office/powerpoint/2010/main" val="39863433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Path to Delta Validation – Risks</a:t>
            </a:r>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solidFill>
                  <a:prstClr val="white"/>
                </a:solidFill>
              </a:rPr>
              <a:pPr/>
              <a:t>38</a:t>
            </a:fld>
            <a:endParaRPr lang="en-US" altLang="en-US" dirty="0">
              <a:solidFill>
                <a:prstClr val="white"/>
              </a:solidFill>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845039545"/>
              </p:ext>
            </p:extLst>
          </p:nvPr>
        </p:nvGraphicFramePr>
        <p:xfrm>
          <a:off x="143158" y="1219200"/>
          <a:ext cx="8865704" cy="2382520"/>
        </p:xfrm>
        <a:graphic>
          <a:graphicData uri="http://schemas.openxmlformats.org/drawingml/2006/table">
            <a:tbl>
              <a:tblPr firstRow="1" bandRow="1">
                <a:tableStyleId>{5C22544A-7EE6-4342-B048-85BDC9FD1C3A}</a:tableStyleId>
              </a:tblPr>
              <a:tblGrid>
                <a:gridCol w="1284198">
                  <a:extLst>
                    <a:ext uri="{9D8B030D-6E8A-4147-A177-3AD203B41FA5}">
                      <a16:colId xmlns:a16="http://schemas.microsoft.com/office/drawing/2014/main" val="20000"/>
                    </a:ext>
                  </a:extLst>
                </a:gridCol>
                <a:gridCol w="2317078">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902228">
                  <a:extLst>
                    <a:ext uri="{9D8B030D-6E8A-4147-A177-3AD203B41FA5}">
                      <a16:colId xmlns:a16="http://schemas.microsoft.com/office/drawing/2014/main" val="20003"/>
                    </a:ext>
                  </a:extLst>
                </a:gridCol>
              </a:tblGrid>
              <a:tr h="370840">
                <a:tc>
                  <a:txBody>
                    <a:bodyPr/>
                    <a:lstStyle/>
                    <a:p>
                      <a:pPr algn="ctr"/>
                      <a:r>
                        <a:rPr lang="en-US" sz="1800" dirty="0" smtClean="0"/>
                        <a:t>Risk</a:t>
                      </a:r>
                      <a:r>
                        <a:rPr lang="en-US" sz="1800" baseline="0" dirty="0" smtClean="0"/>
                        <a:t> Name</a:t>
                      </a:r>
                      <a:endParaRPr lang="en-US" sz="18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800" dirty="0" smtClean="0"/>
                        <a:t>Description</a:t>
                      </a:r>
                      <a:endParaRPr lang="en-US" sz="18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800" dirty="0" smtClean="0"/>
                        <a:t>Impact</a:t>
                      </a:r>
                      <a:endParaRPr lang="en-US" sz="18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800" dirty="0" smtClean="0"/>
                        <a:t>Mitigation</a:t>
                      </a:r>
                      <a:r>
                        <a:rPr lang="en-US" sz="1800" baseline="0" dirty="0" smtClean="0"/>
                        <a:t> and Schedule</a:t>
                      </a:r>
                      <a:endParaRPr lang="en-US" sz="1800" dirty="0"/>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41680">
                <a:tc>
                  <a:txBody>
                    <a:bodyPr/>
                    <a:lstStyle/>
                    <a:p>
                      <a:pPr algn="l"/>
                      <a:r>
                        <a:rPr lang="en-US" sz="1800" dirty="0" smtClean="0"/>
                        <a:t>Enterprise</a:t>
                      </a:r>
                      <a:r>
                        <a:rPr lang="en-US" sz="1800" baseline="0" dirty="0" smtClean="0"/>
                        <a:t> Code Transition</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solidFill>
                            <a:srgbClr val="FF0000"/>
                          </a:solidFill>
                        </a:rPr>
                        <a:t>IF</a:t>
                      </a:r>
                      <a:r>
                        <a:rPr lang="en-US" sz="1800" dirty="0" smtClean="0"/>
                        <a:t> the transition to Enterprise code is delayed</a:t>
                      </a:r>
                      <a:endParaRPr lang="en-US" sz="1800"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solidFill>
                            <a:srgbClr val="FF0000"/>
                          </a:solidFill>
                        </a:rPr>
                        <a:t>THEN </a:t>
                      </a:r>
                      <a:r>
                        <a:rPr lang="en-US" sz="1800" dirty="0" smtClean="0"/>
                        <a:t>the Delta</a:t>
                      </a:r>
                      <a:r>
                        <a:rPr lang="en-US" sz="1800" baseline="0" dirty="0" smtClean="0"/>
                        <a:t> validation would have to be delayed to collect sufficient data for analysis</a:t>
                      </a:r>
                      <a:endParaRPr lang="en-US" sz="18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30188" indent="-230188">
                        <a:buFont typeface="Arial" pitchFamily="34" charset="0"/>
                        <a:buChar char="•"/>
                      </a:pPr>
                      <a:r>
                        <a:rPr lang="en-US" sz="1800" dirty="0" smtClean="0"/>
                        <a:t>Current</a:t>
                      </a:r>
                      <a:r>
                        <a:rPr lang="en-US" sz="1800" baseline="0" dirty="0" smtClean="0"/>
                        <a:t> schedule for AWG to deliver code to ASSISTT 11/1/19; ASSISST</a:t>
                      </a:r>
                      <a:r>
                        <a:rPr lang="en-US" sz="1800" baseline="0" dirty="0" smtClean="0">
                          <a:sym typeface="Wingdings" panose="05000000000000000000" pitchFamily="2" charset="2"/>
                        </a:rPr>
                        <a:t>PRO 12/24/19; PROOE 3/27/20</a:t>
                      </a:r>
                    </a:p>
                    <a:p>
                      <a:pPr marL="230188" indent="-230188">
                        <a:buFont typeface="Arial" pitchFamily="34" charset="0"/>
                        <a:buChar char="•"/>
                      </a:pPr>
                      <a:r>
                        <a:rPr lang="en-US" sz="1800" baseline="0" dirty="0" smtClean="0">
                          <a:sym typeface="Wingdings" panose="05000000000000000000" pitchFamily="2" charset="2"/>
                        </a:rPr>
                        <a:t>Delta PS-PVR currently scheduled for 6/11/20</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pSp>
        <p:nvGrpSpPr>
          <p:cNvPr id="10" name="Group 9"/>
          <p:cNvGrpSpPr/>
          <p:nvPr/>
        </p:nvGrpSpPr>
        <p:grpSpPr>
          <a:xfrm>
            <a:off x="2219934" y="6451917"/>
            <a:ext cx="4529271" cy="289385"/>
            <a:chOff x="148222" y="6486149"/>
            <a:chExt cx="8762410" cy="311557"/>
          </a:xfrm>
        </p:grpSpPr>
        <p:sp>
          <p:nvSpPr>
            <p:cNvPr id="11" name="TextBox 10"/>
            <p:cNvSpPr txBox="1"/>
            <p:nvPr/>
          </p:nvSpPr>
          <p:spPr>
            <a:xfrm>
              <a:off x="148222" y="6489929"/>
              <a:ext cx="3148280" cy="307777"/>
            </a:xfrm>
            <a:prstGeom prst="rect">
              <a:avLst/>
            </a:prstGeom>
            <a:solidFill>
              <a:srgbClr val="00B050"/>
            </a:solidFill>
          </p:spPr>
          <p:txBody>
            <a:bodyPr wrap="square" rtlCol="0">
              <a:spAutoFit/>
            </a:bodyPr>
            <a:lstStyle/>
            <a:p>
              <a:pPr algn="ctr"/>
              <a:r>
                <a:rPr lang="en-US" sz="1200" dirty="0" smtClean="0">
                  <a:solidFill>
                    <a:schemeClr val="bg1"/>
                  </a:solidFill>
                </a:rPr>
                <a:t>Little Impact</a:t>
              </a:r>
              <a:endParaRPr lang="en-US" sz="1200" dirty="0">
                <a:solidFill>
                  <a:schemeClr val="bg1"/>
                </a:solidFill>
              </a:endParaRPr>
            </a:p>
          </p:txBody>
        </p:sp>
        <p:sp>
          <p:nvSpPr>
            <p:cNvPr id="12" name="TextBox 11"/>
            <p:cNvSpPr txBox="1"/>
            <p:nvPr/>
          </p:nvSpPr>
          <p:spPr>
            <a:xfrm>
              <a:off x="3164282" y="6486149"/>
              <a:ext cx="2871216" cy="307777"/>
            </a:xfrm>
            <a:prstGeom prst="rect">
              <a:avLst/>
            </a:prstGeom>
            <a:solidFill>
              <a:srgbClr val="FFFF00"/>
            </a:solidFill>
          </p:spPr>
          <p:txBody>
            <a:bodyPr wrap="square" rtlCol="0">
              <a:spAutoFit/>
            </a:bodyPr>
            <a:lstStyle/>
            <a:p>
              <a:pPr algn="ctr"/>
              <a:r>
                <a:rPr lang="en-US" sz="1200" dirty="0" smtClean="0"/>
                <a:t>Moderate Impact</a:t>
              </a:r>
              <a:endParaRPr lang="en-US" sz="1200" dirty="0"/>
            </a:p>
          </p:txBody>
        </p:sp>
        <p:sp>
          <p:nvSpPr>
            <p:cNvPr id="13" name="TextBox 12"/>
            <p:cNvSpPr txBox="1"/>
            <p:nvPr/>
          </p:nvSpPr>
          <p:spPr>
            <a:xfrm>
              <a:off x="6048560" y="6490819"/>
              <a:ext cx="2862072" cy="298223"/>
            </a:xfrm>
            <a:prstGeom prst="rect">
              <a:avLst/>
            </a:prstGeom>
            <a:solidFill>
              <a:srgbClr val="FF0000"/>
            </a:solidFill>
          </p:spPr>
          <p:txBody>
            <a:bodyPr wrap="square" rtlCol="0">
              <a:spAutoFit/>
            </a:bodyPr>
            <a:lstStyle/>
            <a:p>
              <a:pPr algn="ctr"/>
              <a:r>
                <a:rPr lang="en-US" sz="1200" dirty="0" smtClean="0">
                  <a:solidFill>
                    <a:schemeClr val="bg1"/>
                  </a:solidFill>
                </a:rPr>
                <a:t>Big Impact</a:t>
              </a:r>
              <a:endParaRPr lang="en-US" sz="1200" dirty="0">
                <a:solidFill>
                  <a:schemeClr val="bg1"/>
                </a:solidFill>
              </a:endParaRPr>
            </a:p>
          </p:txBody>
        </p:sp>
      </p:grpSp>
    </p:spTree>
    <p:extLst>
      <p:ext uri="{BB962C8B-B14F-4D97-AF65-F5344CB8AC3E}">
        <p14:creationId xmlns:p14="http://schemas.microsoft.com/office/powerpoint/2010/main" val="40365338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&amp; Recommendations</a:t>
            </a:r>
            <a:endParaRPr lang="en-US" dirty="0"/>
          </a:p>
        </p:txBody>
      </p:sp>
      <p:sp>
        <p:nvSpPr>
          <p:cNvPr id="3" name="Text Placeholder 2"/>
          <p:cNvSpPr>
            <a:spLocks noGrp="1"/>
          </p:cNvSpPr>
          <p:nvPr>
            <p:ph type="body" idx="1"/>
          </p:nvPr>
        </p:nvSpPr>
        <p:spPr/>
        <p:txBody>
          <a:bodyPr/>
          <a:lstStyle/>
          <a:p>
            <a:r>
              <a:rPr lang="en-US" dirty="0" smtClean="0"/>
              <a:t>GOES-17 Rainfall Rate / QPE Product Provisional PS-PVR</a:t>
            </a:r>
            <a:endParaRPr lang="en-US" dirty="0"/>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solidFill>
                  <a:prstClr val="white"/>
                </a:solidFill>
              </a:rPr>
              <a:pPr/>
              <a:t>39</a:t>
            </a:fld>
            <a:endParaRPr lang="en-US" altLang="en-US" dirty="0">
              <a:solidFill>
                <a:prstClr val="white"/>
              </a:solidFill>
            </a:endParaRPr>
          </a:p>
        </p:txBody>
      </p:sp>
    </p:spTree>
    <p:extLst>
      <p:ext uri="{BB962C8B-B14F-4D97-AF65-F5344CB8AC3E}">
        <p14:creationId xmlns:p14="http://schemas.microsoft.com/office/powerpoint/2010/main" val="3864193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41516"/>
            <a:ext cx="8229600" cy="114300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latin typeface="Calibri"/>
                <a:ea typeface="Calibri"/>
                <a:cs typeface="Calibri"/>
                <a:sym typeface="Calibri"/>
              </a:rPr>
              <a:t>Product Overview</a:t>
            </a:r>
          </a:p>
        </p:txBody>
      </p:sp>
      <p:sp>
        <p:nvSpPr>
          <p:cNvPr id="99" name="Shape 99"/>
          <p:cNvSpPr txBox="1">
            <a:spLocks noGrp="1"/>
          </p:cNvSpPr>
          <p:nvPr>
            <p:ph type="body" idx="1"/>
          </p:nvPr>
        </p:nvSpPr>
        <p:spPr>
          <a:xfrm>
            <a:off x="539261" y="1134499"/>
            <a:ext cx="8229600" cy="2109444"/>
          </a:xfrm>
          <a:prstGeom prst="rect">
            <a:avLst/>
          </a:prstGeom>
          <a:noFill/>
          <a:ln>
            <a:noFill/>
          </a:ln>
        </p:spPr>
        <p:txBody>
          <a:bodyPr lIns="91425" tIns="45700" rIns="91425" bIns="45700" anchor="t" anchorCtr="0">
            <a:normAutofit/>
          </a:bodyPr>
          <a:lstStyle/>
          <a:p>
            <a:pPr marL="0" lvl="0" indent="0">
              <a:buNone/>
            </a:pPr>
            <a:r>
              <a:rPr lang="en-US" sz="2400" dirty="0" smtClean="0"/>
              <a:t>The GOES-R ABI Rainfall Rate / QPE uses single-image data from five different spectral bands to retrieve estimates of instantaneous rainfall rate at the full IR pixel scale for the entire full disk.  These five bands are transformed into 16 predictors, 8 of which are nonlinear transformations of the first 8:</a:t>
            </a:r>
            <a:endParaRPr lang="en-US" sz="2400" i="0" u="none" strike="noStrike" cap="none" dirty="0" smtClean="0">
              <a:solidFill>
                <a:schemeClr val="lt1"/>
              </a:solidFill>
              <a:sym typeface="Calibri"/>
            </a:endParaRPr>
          </a:p>
          <a:p>
            <a:pPr marL="0" marR="0" lvl="0" indent="0" rtl="0">
              <a:spcBef>
                <a:spcPts val="640"/>
              </a:spcBef>
              <a:spcAft>
                <a:spcPts val="0"/>
              </a:spcAft>
              <a:buClr>
                <a:schemeClr val="lt1"/>
              </a:buClr>
              <a:buSzPct val="100000"/>
              <a:buFont typeface="Arial"/>
              <a:buNone/>
            </a:pPr>
            <a:endParaRPr sz="3200" i="0" u="none" strike="noStrike" cap="none" dirty="0">
              <a:solidFill>
                <a:schemeClr val="lt1"/>
              </a:solidFill>
              <a:sym typeface="Calibri"/>
            </a:endParaRPr>
          </a:p>
          <a:p>
            <a:pPr marL="342900" marR="0" lvl="0" indent="-342900" algn="l" rtl="0">
              <a:spcBef>
                <a:spcPts val="640"/>
              </a:spcBef>
              <a:spcAft>
                <a:spcPts val="0"/>
              </a:spcAft>
              <a:buClr>
                <a:schemeClr val="lt1"/>
              </a:buClr>
              <a:buSzPct val="100000"/>
              <a:buFont typeface="Arial"/>
              <a:buNone/>
            </a:pPr>
            <a:endParaRPr sz="3200" i="0" u="none" strike="noStrike" cap="none" dirty="0">
              <a:solidFill>
                <a:schemeClr val="lt1"/>
              </a:solidFill>
              <a:sym typeface="Calibri"/>
            </a:endParaRPr>
          </a:p>
        </p:txBody>
      </p:sp>
      <p:sp>
        <p:nvSpPr>
          <p:cNvPr id="5" name="Rectangle 4"/>
          <p:cNvSpPr/>
          <p:nvPr/>
        </p:nvSpPr>
        <p:spPr>
          <a:xfrm>
            <a:off x="490275" y="5130999"/>
            <a:ext cx="8327572" cy="1569660"/>
          </a:xfrm>
          <a:prstGeom prst="rect">
            <a:avLst/>
          </a:prstGeom>
        </p:spPr>
        <p:txBody>
          <a:bodyPr wrap="square">
            <a:spAutoFit/>
          </a:bodyPr>
          <a:lstStyle/>
          <a:p>
            <a:r>
              <a:rPr lang="en-US" sz="2400" kern="1200" dirty="0" smtClean="0">
                <a:solidFill>
                  <a:schemeClr val="bg1"/>
                </a:solidFill>
                <a:latin typeface="Calibri"/>
                <a:ea typeface="Calibri"/>
                <a:cs typeface="Calibri"/>
                <a:sym typeface="Calibri"/>
              </a:rPr>
              <a:t>Separate pairs of predictors from this set are used for rain / no rain discrimination (linear only) and rain rate retrieval (both).</a:t>
            </a:r>
          </a:p>
          <a:p>
            <a:r>
              <a:rPr lang="en-US" sz="2400" kern="1200" dirty="0" smtClean="0">
                <a:solidFill>
                  <a:schemeClr val="bg1"/>
                </a:solidFill>
                <a:latin typeface="Calibri"/>
                <a:sym typeface="Calibri"/>
              </a:rPr>
              <a:t>NOTE: This product has no precedents; i.e., it uses only L1b radiances as input.</a:t>
            </a:r>
            <a:endParaRPr lang="en-US" sz="2400" dirty="0">
              <a:solidFill>
                <a:schemeClr val="bg1"/>
              </a:solidFill>
            </a:endParaRPr>
          </a:p>
        </p:txBody>
      </p:sp>
      <p:sp>
        <p:nvSpPr>
          <p:cNvPr id="6" name="Slide Number Placeholder 1"/>
          <p:cNvSpPr>
            <a:spLocks noGrp="1"/>
          </p:cNvSpPr>
          <p:nvPr>
            <p:ph type="sldNum" sz="quarter" idx="12"/>
          </p:nvPr>
        </p:nvSpPr>
        <p:spPr>
          <a:xfrm>
            <a:off x="6584735" y="6492901"/>
            <a:ext cx="2133599" cy="365099"/>
          </a:xfrm>
        </p:spPr>
        <p:txBody>
          <a:bodyPr/>
          <a:lstStyle/>
          <a:p>
            <a:pPr algn="r">
              <a:defRPr/>
            </a:pPr>
            <a:fld id="{C03398B4-C8A0-481F-92D9-A930FA5E13C9}" type="slidenum">
              <a:rPr lang="en-US" smtClean="0">
                <a:solidFill>
                  <a:schemeClr val="bg1"/>
                </a:solidFill>
                <a:latin typeface="Times New Roman" pitchFamily="18" charset="0"/>
                <a:ea typeface="ＭＳ Ｐゴシック" pitchFamily="34" charset="-128"/>
              </a:rPr>
              <a:pPr algn="r">
                <a:defRPr/>
              </a:pPr>
              <a:t>4</a:t>
            </a:fld>
            <a:endParaRPr lang="en-US" dirty="0" smtClean="0">
              <a:solidFill>
                <a:schemeClr val="bg1"/>
              </a:solidFill>
              <a:latin typeface="Times New Roman" pitchFamily="18" charset="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2922930904"/>
              </p:ext>
            </p:extLst>
          </p:nvPr>
        </p:nvGraphicFramePr>
        <p:xfrm>
          <a:off x="919842" y="3487263"/>
          <a:ext cx="7304315" cy="1400416"/>
        </p:xfrm>
        <a:graphic>
          <a:graphicData uri="http://schemas.openxmlformats.org/drawingml/2006/table">
            <a:tbl>
              <a:tblPr>
                <a:tableStyleId>{ED06A9B5-E392-42ED-BF47-95CADD0DC904}</a:tableStyleId>
              </a:tblPr>
              <a:tblGrid>
                <a:gridCol w="3678244">
                  <a:extLst>
                    <a:ext uri="{9D8B030D-6E8A-4147-A177-3AD203B41FA5}">
                      <a16:colId xmlns:a16="http://schemas.microsoft.com/office/drawing/2014/main" val="20000"/>
                    </a:ext>
                  </a:extLst>
                </a:gridCol>
                <a:gridCol w="3626071">
                  <a:extLst>
                    <a:ext uri="{9D8B030D-6E8A-4147-A177-3AD203B41FA5}">
                      <a16:colId xmlns:a16="http://schemas.microsoft.com/office/drawing/2014/main" val="20001"/>
                    </a:ext>
                  </a:extLst>
                </a:gridCol>
              </a:tblGrid>
              <a:tr h="350104">
                <a:tc>
                  <a:txBody>
                    <a:bodyPr/>
                    <a:lstStyle/>
                    <a:p>
                      <a:pPr marL="0" marR="0" algn="ctr">
                        <a:spcBef>
                          <a:spcPts val="0"/>
                        </a:spcBef>
                        <a:spcAft>
                          <a:spcPts val="0"/>
                        </a:spcAft>
                      </a:pPr>
                      <a:r>
                        <a:rPr lang="en-US" sz="2000" dirty="0" smtClean="0">
                          <a:solidFill>
                            <a:schemeClr val="bg1"/>
                          </a:solidFill>
                          <a:effectLst/>
                        </a:rPr>
                        <a:t>T</a:t>
                      </a:r>
                      <a:r>
                        <a:rPr lang="en-US" sz="2000" baseline="-25000" dirty="0" smtClean="0">
                          <a:solidFill>
                            <a:schemeClr val="bg1"/>
                          </a:solidFill>
                          <a:effectLst/>
                        </a:rPr>
                        <a:t>6.2 </a:t>
                      </a:r>
                      <a:r>
                        <a:rPr lang="en-US" sz="2000" dirty="0" smtClean="0">
                          <a:solidFill>
                            <a:schemeClr val="bg1"/>
                          </a:solidFill>
                          <a:effectLst/>
                        </a:rPr>
                        <a:t>- 174 K</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2000" dirty="0">
                          <a:solidFill>
                            <a:schemeClr val="bg1"/>
                          </a:solidFill>
                          <a:effectLst/>
                        </a:rPr>
                        <a:t>T</a:t>
                      </a:r>
                      <a:r>
                        <a:rPr lang="en-US" sz="2000" baseline="-25000" dirty="0">
                          <a:solidFill>
                            <a:schemeClr val="bg1"/>
                          </a:solidFill>
                          <a:effectLst/>
                        </a:rPr>
                        <a:t>8.5 </a:t>
                      </a:r>
                      <a:r>
                        <a:rPr lang="en-US" sz="2000" dirty="0">
                          <a:solidFill>
                            <a:schemeClr val="bg1"/>
                          </a:solidFill>
                          <a:effectLst/>
                        </a:rPr>
                        <a:t>- T</a:t>
                      </a:r>
                      <a:r>
                        <a:rPr lang="en-US" sz="2000" baseline="-25000" dirty="0">
                          <a:solidFill>
                            <a:schemeClr val="bg1"/>
                          </a:solidFill>
                          <a:effectLst/>
                        </a:rPr>
                        <a:t>7.34</a:t>
                      </a:r>
                      <a:r>
                        <a:rPr lang="en-US" sz="2000" dirty="0">
                          <a:solidFill>
                            <a:schemeClr val="bg1"/>
                          </a:solidFill>
                          <a:effectLst/>
                        </a:rPr>
                        <a:t> + 30 K</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0000"/>
                  </a:ext>
                </a:extLst>
              </a:tr>
              <a:tr h="350104">
                <a:tc>
                  <a:txBody>
                    <a:bodyPr/>
                    <a:lstStyle/>
                    <a:p>
                      <a:pPr marL="0" marR="0" algn="ctr">
                        <a:spcBef>
                          <a:spcPts val="0"/>
                        </a:spcBef>
                        <a:spcAft>
                          <a:spcPts val="0"/>
                        </a:spcAft>
                      </a:pPr>
                      <a:r>
                        <a:rPr lang="en-US" sz="2000" dirty="0" smtClean="0">
                          <a:solidFill>
                            <a:schemeClr val="bg1"/>
                          </a:solidFill>
                          <a:effectLst/>
                        </a:rPr>
                        <a:t>S = 0.568*(T</a:t>
                      </a:r>
                      <a:r>
                        <a:rPr lang="en-US" sz="2000" baseline="-25000" dirty="0" smtClean="0">
                          <a:solidFill>
                            <a:schemeClr val="bg1"/>
                          </a:solidFill>
                          <a:effectLst/>
                        </a:rPr>
                        <a:t>min,11.2</a:t>
                      </a:r>
                      <a:r>
                        <a:rPr lang="en-US" sz="2000" dirty="0" smtClean="0">
                          <a:solidFill>
                            <a:schemeClr val="bg1"/>
                          </a:solidFill>
                          <a:effectLst/>
                        </a:rPr>
                        <a:t>-217 K) + 25 K</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2000" dirty="0">
                          <a:solidFill>
                            <a:schemeClr val="bg1"/>
                          </a:solidFill>
                          <a:effectLst/>
                        </a:rPr>
                        <a:t>T</a:t>
                      </a:r>
                      <a:r>
                        <a:rPr lang="en-US" sz="2000" baseline="-25000" dirty="0">
                          <a:solidFill>
                            <a:schemeClr val="bg1"/>
                          </a:solidFill>
                          <a:effectLst/>
                        </a:rPr>
                        <a:t>11.2</a:t>
                      </a:r>
                      <a:r>
                        <a:rPr lang="en-US" sz="2000" dirty="0">
                          <a:solidFill>
                            <a:schemeClr val="bg1"/>
                          </a:solidFill>
                          <a:effectLst/>
                        </a:rPr>
                        <a:t> - T</a:t>
                      </a:r>
                      <a:r>
                        <a:rPr lang="en-US" sz="2000" baseline="-25000" dirty="0">
                          <a:solidFill>
                            <a:schemeClr val="bg1"/>
                          </a:solidFill>
                          <a:effectLst/>
                        </a:rPr>
                        <a:t>7.34</a:t>
                      </a:r>
                      <a:r>
                        <a:rPr lang="en-US" sz="2000" dirty="0">
                          <a:solidFill>
                            <a:schemeClr val="bg1"/>
                          </a:solidFill>
                          <a:effectLst/>
                        </a:rPr>
                        <a:t> + 20 K</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0001"/>
                  </a:ext>
                </a:extLst>
              </a:tr>
              <a:tr h="350104">
                <a:tc>
                  <a:txBody>
                    <a:bodyPr/>
                    <a:lstStyle/>
                    <a:p>
                      <a:pPr marL="0" marR="0" algn="ctr">
                        <a:spcBef>
                          <a:spcPts val="0"/>
                        </a:spcBef>
                        <a:spcAft>
                          <a:spcPts val="0"/>
                        </a:spcAft>
                      </a:pPr>
                      <a:r>
                        <a:rPr lang="en-US" sz="2000" dirty="0" smtClean="0">
                          <a:solidFill>
                            <a:schemeClr val="bg1"/>
                          </a:solidFill>
                          <a:effectLst/>
                        </a:rPr>
                        <a:t>T</a:t>
                      </a:r>
                      <a:r>
                        <a:rPr lang="en-US" sz="2000" baseline="-25000" dirty="0" smtClean="0">
                          <a:solidFill>
                            <a:schemeClr val="bg1"/>
                          </a:solidFill>
                          <a:effectLst/>
                        </a:rPr>
                        <a:t>avg,11.2 </a:t>
                      </a:r>
                      <a:r>
                        <a:rPr lang="en-US" sz="2000" dirty="0" smtClean="0">
                          <a:solidFill>
                            <a:schemeClr val="bg1"/>
                          </a:solidFill>
                          <a:effectLst/>
                        </a:rPr>
                        <a:t>- T</a:t>
                      </a:r>
                      <a:r>
                        <a:rPr lang="en-US" sz="2000" baseline="-25000" dirty="0" smtClean="0">
                          <a:solidFill>
                            <a:schemeClr val="bg1"/>
                          </a:solidFill>
                          <a:effectLst/>
                        </a:rPr>
                        <a:t>min,11.2 </a:t>
                      </a:r>
                      <a:r>
                        <a:rPr lang="en-US" sz="2000" dirty="0" smtClean="0">
                          <a:solidFill>
                            <a:schemeClr val="bg1"/>
                          </a:solidFill>
                          <a:effectLst/>
                        </a:rPr>
                        <a:t>– (S – 25 K) + 85 K</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2000" dirty="0">
                          <a:solidFill>
                            <a:schemeClr val="bg1"/>
                          </a:solidFill>
                          <a:effectLst/>
                        </a:rPr>
                        <a:t>T</a:t>
                      </a:r>
                      <a:r>
                        <a:rPr lang="en-US" sz="2000" baseline="-25000" dirty="0">
                          <a:solidFill>
                            <a:schemeClr val="bg1"/>
                          </a:solidFill>
                          <a:effectLst/>
                        </a:rPr>
                        <a:t>8.5</a:t>
                      </a:r>
                      <a:r>
                        <a:rPr lang="en-US" sz="2000" dirty="0">
                          <a:solidFill>
                            <a:schemeClr val="bg1"/>
                          </a:solidFill>
                          <a:effectLst/>
                        </a:rPr>
                        <a:t> - T</a:t>
                      </a:r>
                      <a:r>
                        <a:rPr lang="en-US" sz="2000" baseline="-25000" dirty="0">
                          <a:solidFill>
                            <a:schemeClr val="bg1"/>
                          </a:solidFill>
                          <a:effectLst/>
                        </a:rPr>
                        <a:t>11.2</a:t>
                      </a:r>
                      <a:r>
                        <a:rPr lang="en-US" sz="2000" dirty="0">
                          <a:solidFill>
                            <a:schemeClr val="bg1"/>
                          </a:solidFill>
                          <a:effectLst/>
                        </a:rPr>
                        <a:t> + 30 K</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0002"/>
                  </a:ext>
                </a:extLst>
              </a:tr>
              <a:tr h="350104">
                <a:tc>
                  <a:txBody>
                    <a:bodyPr/>
                    <a:lstStyle/>
                    <a:p>
                      <a:pPr marL="0" marR="0" algn="ctr">
                        <a:spcBef>
                          <a:spcPts val="0"/>
                        </a:spcBef>
                        <a:spcAft>
                          <a:spcPts val="0"/>
                        </a:spcAft>
                      </a:pPr>
                      <a:r>
                        <a:rPr lang="en-US" sz="2000" dirty="0" smtClean="0">
                          <a:solidFill>
                            <a:schemeClr val="bg1"/>
                          </a:solidFill>
                          <a:effectLst/>
                        </a:rPr>
                        <a:t>T</a:t>
                      </a:r>
                      <a:r>
                        <a:rPr lang="en-US" sz="2000" baseline="-25000" dirty="0" smtClean="0">
                          <a:solidFill>
                            <a:schemeClr val="bg1"/>
                          </a:solidFill>
                          <a:effectLst/>
                        </a:rPr>
                        <a:t>7.34 </a:t>
                      </a:r>
                      <a:r>
                        <a:rPr lang="en-US" sz="2000" dirty="0" smtClean="0">
                          <a:solidFill>
                            <a:schemeClr val="bg1"/>
                          </a:solidFill>
                          <a:effectLst/>
                        </a:rPr>
                        <a:t>- T</a:t>
                      </a:r>
                      <a:r>
                        <a:rPr lang="en-US" sz="2000" baseline="-25000" dirty="0" smtClean="0">
                          <a:solidFill>
                            <a:schemeClr val="bg1"/>
                          </a:solidFill>
                          <a:effectLst/>
                        </a:rPr>
                        <a:t>6.19</a:t>
                      </a:r>
                      <a:r>
                        <a:rPr lang="en-US" sz="2000" dirty="0" smtClean="0">
                          <a:solidFill>
                            <a:schemeClr val="bg1"/>
                          </a:solidFill>
                          <a:effectLst/>
                        </a:rPr>
                        <a:t> + 30 K</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2000" dirty="0">
                          <a:solidFill>
                            <a:schemeClr val="bg1"/>
                          </a:solidFill>
                          <a:effectLst/>
                        </a:rPr>
                        <a:t>T</a:t>
                      </a:r>
                      <a:r>
                        <a:rPr lang="en-US" sz="2000" baseline="-25000" dirty="0">
                          <a:solidFill>
                            <a:schemeClr val="bg1"/>
                          </a:solidFill>
                          <a:effectLst/>
                        </a:rPr>
                        <a:t>11.2</a:t>
                      </a:r>
                      <a:r>
                        <a:rPr lang="en-US" sz="2000" dirty="0">
                          <a:solidFill>
                            <a:schemeClr val="bg1"/>
                          </a:solidFill>
                          <a:effectLst/>
                        </a:rPr>
                        <a:t> - T</a:t>
                      </a:r>
                      <a:r>
                        <a:rPr lang="en-US" sz="2000" baseline="-25000" dirty="0">
                          <a:solidFill>
                            <a:schemeClr val="bg1"/>
                          </a:solidFill>
                          <a:effectLst/>
                        </a:rPr>
                        <a:t>12.3</a:t>
                      </a:r>
                      <a:r>
                        <a:rPr lang="en-US" sz="2000" dirty="0">
                          <a:solidFill>
                            <a:schemeClr val="bg1"/>
                          </a:solidFill>
                          <a:effectLst/>
                        </a:rPr>
                        <a:t> + 20 K</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326765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Shape 950"/>
          <p:cNvSpPr txBox="1">
            <a:spLocks noGrp="1"/>
          </p:cNvSpPr>
          <p:nvPr>
            <p:ph type="title"/>
          </p:nvPr>
        </p:nvSpPr>
        <p:spPr>
          <a:xfrm>
            <a:off x="457200" y="31788"/>
            <a:ext cx="8229600" cy="114300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600" b="0" i="0" u="none" strike="noStrike" cap="none">
                <a:solidFill>
                  <a:schemeClr val="lt1"/>
                </a:solidFill>
                <a:latin typeface="Calibri"/>
                <a:ea typeface="Calibri"/>
                <a:cs typeface="Calibri"/>
                <a:sym typeface="Calibri"/>
              </a:rPr>
              <a:t>Summary</a:t>
            </a:r>
          </a:p>
        </p:txBody>
      </p:sp>
      <p:sp>
        <p:nvSpPr>
          <p:cNvPr id="951" name="Shape 951"/>
          <p:cNvSpPr txBox="1">
            <a:spLocks noGrp="1"/>
          </p:cNvSpPr>
          <p:nvPr>
            <p:ph type="body" idx="1"/>
          </p:nvPr>
        </p:nvSpPr>
        <p:spPr>
          <a:xfrm>
            <a:off x="496562" y="1269452"/>
            <a:ext cx="8229600" cy="5317779"/>
          </a:xfrm>
          <a:prstGeom prst="rect">
            <a:avLst/>
          </a:prstGeom>
          <a:noFill/>
          <a:ln>
            <a:noFill/>
          </a:ln>
        </p:spPr>
        <p:txBody>
          <a:bodyPr lIns="91425" tIns="45700" rIns="91425" bIns="45700" anchor="t" anchorCtr="0">
            <a:noAutofit/>
          </a:bodyPr>
          <a:lstStyle/>
          <a:p>
            <a:pPr marL="233361" marR="0" lvl="0" indent="-233361" algn="l" rtl="0">
              <a:spcBef>
                <a:spcPts val="600"/>
              </a:spcBef>
              <a:spcAft>
                <a:spcPts val="0"/>
              </a:spcAft>
              <a:buClr>
                <a:schemeClr val="lt1"/>
              </a:buClr>
              <a:buSzPct val="100000"/>
              <a:buFont typeface="Arial"/>
              <a:buChar char="•"/>
            </a:pPr>
            <a:r>
              <a:rPr lang="en-US" sz="2400" b="0" i="0" u="none" strike="noStrike" cap="none" dirty="0" smtClean="0">
                <a:solidFill>
                  <a:schemeClr val="lt1"/>
                </a:solidFill>
                <a:latin typeface="Calibri" panose="020F0502020204030204" pitchFamily="34" charset="0"/>
                <a:ea typeface="Calibri"/>
                <a:cs typeface="Calibri"/>
                <a:sym typeface="Calibri"/>
              </a:rPr>
              <a:t>The GOES-17 Rainfall Rate / QPE product performs at roughly the same level as the GOES-16 product over the full disk</a:t>
            </a:r>
            <a:endParaRPr lang="en-US" sz="2000" dirty="0">
              <a:solidFill>
                <a:schemeClr val="lt1"/>
              </a:solidFill>
              <a:latin typeface="Calibri" panose="020F0502020204030204" pitchFamily="34" charset="0"/>
              <a:sym typeface="Calibri"/>
            </a:endParaRPr>
          </a:p>
          <a:p>
            <a:pPr marL="233361" indent="-233361">
              <a:spcBef>
                <a:spcPts val="600"/>
              </a:spcBef>
              <a:spcAft>
                <a:spcPts val="0"/>
              </a:spcAft>
              <a:buFont typeface="Arial"/>
              <a:buChar char="•"/>
            </a:pPr>
            <a:r>
              <a:rPr lang="en-US" sz="2400" u="sng" dirty="0" smtClean="0">
                <a:latin typeface="Calibri" panose="020F0502020204030204" pitchFamily="34" charset="0"/>
              </a:rPr>
              <a:t>However</a:t>
            </a:r>
            <a:r>
              <a:rPr lang="en-US" sz="2400" dirty="0" smtClean="0">
                <a:latin typeface="Calibri" panose="020F0502020204030204" pitchFamily="34" charset="0"/>
              </a:rPr>
              <a:t>, limb cooling affects the rainfall type classification, which results in the wrong rain / no rain and rain rate equations being applied to pixels farther out on the limb</a:t>
            </a:r>
          </a:p>
          <a:p>
            <a:pPr marL="633411" lvl="1" indent="-233361">
              <a:spcBef>
                <a:spcPts val="600"/>
              </a:spcBef>
              <a:spcAft>
                <a:spcPts val="0"/>
              </a:spcAft>
              <a:buFont typeface="Arial"/>
              <a:buChar char="•"/>
            </a:pPr>
            <a:r>
              <a:rPr lang="en-US" sz="2000" dirty="0" smtClean="0">
                <a:latin typeface="Calibri" panose="020F0502020204030204" pitchFamily="34" charset="0"/>
              </a:rPr>
              <a:t>This in turn can produce false alarms or missed </a:t>
            </a:r>
            <a:r>
              <a:rPr lang="en-US" sz="2000" dirty="0" smtClean="0">
                <a:latin typeface="Calibri" panose="020F0502020204030204" pitchFamily="34" charset="0"/>
              </a:rPr>
              <a:t>rainfall</a:t>
            </a:r>
          </a:p>
          <a:p>
            <a:pPr marL="633411" lvl="1" indent="-233361">
              <a:spcBef>
                <a:spcPts val="600"/>
              </a:spcBef>
              <a:spcAft>
                <a:spcPts val="0"/>
              </a:spcAft>
              <a:buFont typeface="Arial"/>
              <a:buChar char="•"/>
            </a:pPr>
            <a:r>
              <a:rPr lang="en-US" sz="2000" dirty="0" smtClean="0">
                <a:latin typeface="Calibri" panose="020F0502020204030204" pitchFamily="34" charset="0"/>
              </a:rPr>
              <a:t>Mitigation in the Enterprise code via SZA-dependent BTD thresholds will be explored</a:t>
            </a:r>
            <a:endParaRPr lang="en-US" sz="2000" dirty="0" smtClean="0">
              <a:latin typeface="Calibri" panose="020F0502020204030204" pitchFamily="34" charset="0"/>
            </a:endParaRPr>
          </a:p>
          <a:p>
            <a:pPr marL="233361" indent="-233361">
              <a:spcBef>
                <a:spcPts val="600"/>
              </a:spcBef>
              <a:spcAft>
                <a:spcPts val="0"/>
              </a:spcAft>
              <a:buFont typeface="Arial"/>
              <a:buChar char="•"/>
            </a:pPr>
            <a:r>
              <a:rPr lang="en-US" sz="2400" dirty="0" smtClean="0">
                <a:latin typeface="Calibri" panose="020F0502020204030204" pitchFamily="34" charset="0"/>
              </a:rPr>
              <a:t>Mitigation </a:t>
            </a:r>
            <a:r>
              <a:rPr lang="en-US" sz="2400" dirty="0" smtClean="0">
                <a:latin typeface="Calibri" panose="020F0502020204030204" pitchFamily="34" charset="0"/>
              </a:rPr>
              <a:t>in the GS is </a:t>
            </a:r>
            <a:r>
              <a:rPr lang="en-US" sz="2400" dirty="0" smtClean="0">
                <a:latin typeface="Calibri" panose="020F0502020204030204" pitchFamily="34" charset="0"/>
              </a:rPr>
              <a:t>possible; however, it would divert resources away from the Enterprise algorithm transition and precede the Enterprise algorithm in operations by only a few months.</a:t>
            </a:r>
          </a:p>
        </p:txBody>
      </p:sp>
      <p:sp>
        <p:nvSpPr>
          <p:cNvPr id="952" name="Shape 952"/>
          <p:cNvSpPr txBox="1">
            <a:spLocks noGrp="1"/>
          </p:cNvSpPr>
          <p:nvPr>
            <p:ph type="sldNum" idx="12"/>
          </p:nvPr>
        </p:nvSpPr>
        <p:spPr>
          <a:xfrm>
            <a:off x="6553200" y="6356353"/>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pPr marL="0" marR="0" lvl="0" indent="0" algn="r" rtl="0">
                <a:lnSpc>
                  <a:spcPct val="100000"/>
                </a:lnSpc>
                <a:spcBef>
                  <a:spcPts val="0"/>
                </a:spcBef>
                <a:spcAft>
                  <a:spcPts val="0"/>
                </a:spcAft>
                <a:buClr>
                  <a:srgbClr val="FFFFFF"/>
                </a:buClr>
                <a:buSzPct val="25000"/>
                <a:buFont typeface="Calibri"/>
                <a:buNone/>
              </a:pPr>
              <a:t>40</a:t>
            </a:fld>
            <a:endParaRPr lang="en-US" sz="12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5510184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Recommendation</a:t>
            </a:r>
            <a:endParaRPr lang="en-US" b="1" dirty="0"/>
          </a:p>
        </p:txBody>
      </p:sp>
      <p:sp>
        <p:nvSpPr>
          <p:cNvPr id="3" name="Content Placeholder 2"/>
          <p:cNvSpPr>
            <a:spLocks noGrp="1"/>
          </p:cNvSpPr>
          <p:nvPr>
            <p:ph idx="1"/>
          </p:nvPr>
        </p:nvSpPr>
        <p:spPr>
          <a:xfrm>
            <a:off x="457200" y="1465262"/>
            <a:ext cx="8229600" cy="5118417"/>
          </a:xfrm>
        </p:spPr>
        <p:txBody>
          <a:bodyPr/>
          <a:lstStyle/>
          <a:p>
            <a:pPr>
              <a:buFont typeface="Arial" panose="020B0604020202020204" pitchFamily="34" charset="0"/>
              <a:buChar char="•"/>
            </a:pPr>
            <a:r>
              <a:rPr lang="en-US" dirty="0"/>
              <a:t>AWG Hydrology Team recognizes that the GOES-17 Rainfall Rate / QPE product does not meet spec, but a mitigating factor is only being able to evaluate the product from </a:t>
            </a:r>
            <a:r>
              <a:rPr lang="en-US" dirty="0" smtClean="0"/>
              <a:t>the operational position </a:t>
            </a:r>
            <a:r>
              <a:rPr lang="en-US" dirty="0"/>
              <a:t>during the cool season.</a:t>
            </a:r>
          </a:p>
          <a:p>
            <a:pPr>
              <a:buFont typeface="Arial" panose="020B0604020202020204" pitchFamily="34" charset="0"/>
              <a:buChar char="•"/>
            </a:pPr>
            <a:r>
              <a:rPr lang="en-US" dirty="0"/>
              <a:t>AWG Hydrology Team still recommends declaring that it has reached Provisional Maturity as defined by the GOES-R Program</a:t>
            </a:r>
          </a:p>
          <a:p>
            <a:pPr lvl="1">
              <a:buFont typeface="Arial" panose="020B0604020202020204" pitchFamily="34" charset="0"/>
              <a:buChar char="•"/>
            </a:pPr>
            <a:r>
              <a:rPr lang="en-US" dirty="0" smtClean="0"/>
              <a:t>Users </a:t>
            </a:r>
            <a:r>
              <a:rPr lang="en-US" dirty="0"/>
              <a:t>in the </a:t>
            </a:r>
            <a:r>
              <a:rPr lang="en-US" dirty="0" smtClean="0"/>
              <a:t>CONUS </a:t>
            </a:r>
            <a:r>
              <a:rPr lang="en-US" dirty="0"/>
              <a:t>affected by GOES-17 limb cooling would </a:t>
            </a:r>
            <a:r>
              <a:rPr lang="en-US" dirty="0" smtClean="0"/>
              <a:t>presumably use GOES-16</a:t>
            </a: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solidFill>
                  <a:prstClr val="white"/>
                </a:solidFill>
              </a:rPr>
              <a:pPr/>
              <a:t>41</a:t>
            </a:fld>
            <a:endParaRPr lang="en-US" altLang="en-US" dirty="0">
              <a:solidFill>
                <a:prstClr val="white"/>
              </a:solidFill>
            </a:endParaRPr>
          </a:p>
        </p:txBody>
      </p:sp>
    </p:spTree>
    <p:extLst>
      <p:ext uri="{BB962C8B-B14F-4D97-AF65-F5344CB8AC3E}">
        <p14:creationId xmlns:p14="http://schemas.microsoft.com/office/powerpoint/2010/main" val="26885027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5262"/>
            <a:ext cx="8229600" cy="5118417"/>
          </a:xfrm>
        </p:spPr>
        <p:txBody>
          <a:bodyPr anchor="ctr" anchorCtr="0"/>
          <a:lstStyle/>
          <a:p>
            <a:pPr marL="0" indent="0" algn="ctr">
              <a:buNone/>
            </a:pPr>
            <a:r>
              <a:rPr lang="en-US" sz="4800" dirty="0" smtClean="0"/>
              <a:t>Questions?</a:t>
            </a:r>
            <a:endParaRPr lang="en-US" sz="4800"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solidFill>
                  <a:prstClr val="white"/>
                </a:solidFill>
              </a:rPr>
              <a:pPr/>
              <a:t>42</a:t>
            </a:fld>
            <a:endParaRPr lang="en-US" altLang="en-US" dirty="0">
              <a:solidFill>
                <a:prstClr val="white"/>
              </a:solidFill>
            </a:endParaRPr>
          </a:p>
        </p:txBody>
      </p:sp>
    </p:spTree>
    <p:extLst>
      <p:ext uri="{BB962C8B-B14F-4D97-AF65-F5344CB8AC3E}">
        <p14:creationId xmlns:p14="http://schemas.microsoft.com/office/powerpoint/2010/main" val="1376198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41516"/>
            <a:ext cx="8229600" cy="114300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latin typeface="Calibri"/>
                <a:ea typeface="Calibri"/>
                <a:cs typeface="Calibri"/>
                <a:sym typeface="Calibri"/>
              </a:rPr>
              <a:t>Product Overview</a:t>
            </a:r>
          </a:p>
        </p:txBody>
      </p:sp>
      <p:sp>
        <p:nvSpPr>
          <p:cNvPr id="99" name="Shape 99"/>
          <p:cNvSpPr txBox="1">
            <a:spLocks noGrp="1"/>
          </p:cNvSpPr>
          <p:nvPr>
            <p:ph type="body" idx="1"/>
          </p:nvPr>
        </p:nvSpPr>
        <p:spPr>
          <a:xfrm>
            <a:off x="539261" y="1134499"/>
            <a:ext cx="8229600" cy="5527558"/>
          </a:xfrm>
          <a:prstGeom prst="rect">
            <a:avLst/>
          </a:prstGeom>
          <a:noFill/>
          <a:ln>
            <a:noFill/>
          </a:ln>
        </p:spPr>
        <p:txBody>
          <a:bodyPr lIns="91425" tIns="45700" rIns="91425" bIns="45700" anchor="t" anchorCtr="0">
            <a:normAutofit fontScale="92500"/>
          </a:bodyPr>
          <a:lstStyle/>
          <a:p>
            <a:pPr marL="0" lvl="0" indent="0">
              <a:lnSpc>
                <a:spcPct val="110000"/>
              </a:lnSpc>
              <a:buNone/>
            </a:pPr>
            <a:r>
              <a:rPr lang="en-US" sz="2600" dirty="0" smtClean="0"/>
              <a:t>Separate rain / no rain and rain rate retrieval equations were calibrated against microwave rain rates (CPC MWCOMB).  The algorithm was designed to allow real-time updating of the calibration coefficients, but the operational code has a fixed set.</a:t>
            </a:r>
          </a:p>
          <a:p>
            <a:pPr marL="0" lvl="0" indent="0">
              <a:lnSpc>
                <a:spcPct val="110000"/>
              </a:lnSpc>
              <a:buNone/>
            </a:pPr>
            <a:r>
              <a:rPr lang="en-US" sz="2600" i="0" u="none" strike="noStrike" cap="none" dirty="0" smtClean="0">
                <a:solidFill>
                  <a:schemeClr val="lt1"/>
                </a:solidFill>
                <a:sym typeface="Calibri"/>
              </a:rPr>
              <a:t>Separate calibration equations were developed for each 30° latitude band and each of 3 different cloud types:</a:t>
            </a:r>
          </a:p>
          <a:p>
            <a:pPr marL="115888" lvl="0" indent="166688">
              <a:lnSpc>
                <a:spcPct val="110000"/>
              </a:lnSpc>
            </a:pPr>
            <a:r>
              <a:rPr lang="en-US" sz="2600" dirty="0"/>
              <a:t>Type 1 </a:t>
            </a:r>
            <a:r>
              <a:rPr lang="en-US" sz="2600" dirty="0" smtClean="0"/>
              <a:t>(“water cloud”): T</a:t>
            </a:r>
            <a:r>
              <a:rPr lang="en-US" sz="2600" baseline="-25000" dirty="0" smtClean="0"/>
              <a:t>7.34 </a:t>
            </a:r>
            <a:r>
              <a:rPr lang="en-US" sz="2600" dirty="0" smtClean="0"/>
              <a:t>&lt; T</a:t>
            </a:r>
            <a:r>
              <a:rPr lang="en-US" sz="2600" baseline="-25000" dirty="0" smtClean="0"/>
              <a:t>11.2 </a:t>
            </a:r>
            <a:r>
              <a:rPr lang="en-US" sz="2600" dirty="0"/>
              <a:t>and </a:t>
            </a:r>
            <a:r>
              <a:rPr lang="en-US" sz="2600" dirty="0" smtClean="0"/>
              <a:t>T</a:t>
            </a:r>
            <a:r>
              <a:rPr lang="en-US" sz="2600" baseline="-25000" dirty="0" smtClean="0"/>
              <a:t>8.5</a:t>
            </a:r>
            <a:r>
              <a:rPr lang="en-US" sz="2600" dirty="0" smtClean="0"/>
              <a:t>-T</a:t>
            </a:r>
            <a:r>
              <a:rPr lang="en-US" sz="2600" baseline="-25000" dirty="0" smtClean="0"/>
              <a:t>11.2 </a:t>
            </a:r>
            <a:r>
              <a:rPr lang="en-US" sz="2600" dirty="0" smtClean="0"/>
              <a:t>&lt; -0.3 K</a:t>
            </a:r>
            <a:endParaRPr lang="en-US" sz="2600" dirty="0"/>
          </a:p>
          <a:p>
            <a:pPr marL="115888" lvl="0" indent="166688">
              <a:lnSpc>
                <a:spcPct val="110000"/>
              </a:lnSpc>
            </a:pPr>
            <a:r>
              <a:rPr lang="fr-FR" sz="2600" dirty="0"/>
              <a:t>Type 2 </a:t>
            </a:r>
            <a:r>
              <a:rPr lang="fr-FR" sz="2600" dirty="0" smtClean="0"/>
              <a:t>(</a:t>
            </a:r>
            <a:r>
              <a:rPr lang="en-US" sz="2600" dirty="0"/>
              <a:t>“</a:t>
            </a:r>
            <a:r>
              <a:rPr lang="fr-FR" sz="2600" dirty="0" err="1" smtClean="0"/>
              <a:t>ice</a:t>
            </a:r>
            <a:r>
              <a:rPr lang="fr-FR" sz="2600" dirty="0" smtClean="0"/>
              <a:t> cloud</a:t>
            </a:r>
            <a:r>
              <a:rPr lang="en-US" sz="2600" dirty="0"/>
              <a:t>”</a:t>
            </a:r>
            <a:r>
              <a:rPr lang="fr-FR" sz="2600" dirty="0" smtClean="0"/>
              <a:t>): T</a:t>
            </a:r>
            <a:r>
              <a:rPr lang="fr-FR" sz="2600" baseline="-25000" dirty="0" smtClean="0"/>
              <a:t>7.34 </a:t>
            </a:r>
            <a:r>
              <a:rPr lang="fr-FR" sz="2600" dirty="0" smtClean="0"/>
              <a:t>&lt; T</a:t>
            </a:r>
            <a:r>
              <a:rPr lang="fr-FR" sz="2600" baseline="-25000" dirty="0" smtClean="0"/>
              <a:t>11.2 </a:t>
            </a:r>
            <a:r>
              <a:rPr lang="fr-FR" sz="2600" dirty="0"/>
              <a:t>and </a:t>
            </a:r>
            <a:r>
              <a:rPr lang="fr-FR" sz="2600" dirty="0" smtClean="0"/>
              <a:t>T</a:t>
            </a:r>
            <a:r>
              <a:rPr lang="fr-FR" sz="2600" baseline="-25000" dirty="0" smtClean="0"/>
              <a:t>8.5</a:t>
            </a:r>
            <a:r>
              <a:rPr lang="fr-FR" sz="2600" dirty="0" smtClean="0"/>
              <a:t>-T</a:t>
            </a:r>
            <a:r>
              <a:rPr lang="fr-FR" sz="2600" baseline="-25000" dirty="0" smtClean="0"/>
              <a:t>11.2 </a:t>
            </a:r>
            <a:r>
              <a:rPr lang="fr-FR" sz="2600" dirty="0" smtClean="0"/>
              <a:t>≥ -0.3 K</a:t>
            </a:r>
            <a:endParaRPr lang="en-US" sz="2600" dirty="0"/>
          </a:p>
          <a:p>
            <a:pPr marL="115888" lvl="0" indent="166688">
              <a:lnSpc>
                <a:spcPct val="110000"/>
              </a:lnSpc>
            </a:pPr>
            <a:r>
              <a:rPr lang="en-US" sz="2600" dirty="0"/>
              <a:t>Type 3 </a:t>
            </a:r>
            <a:r>
              <a:rPr lang="en-US" sz="2600" dirty="0" smtClean="0"/>
              <a:t>(“cold-top </a:t>
            </a:r>
            <a:r>
              <a:rPr lang="en-US" sz="2600" dirty="0"/>
              <a:t>convective </a:t>
            </a:r>
            <a:r>
              <a:rPr lang="en-US" sz="2600" dirty="0" smtClean="0"/>
              <a:t>cloud”): </a:t>
            </a:r>
            <a:r>
              <a:rPr lang="en-US" sz="2600" dirty="0"/>
              <a:t>T</a:t>
            </a:r>
            <a:r>
              <a:rPr lang="en-US" sz="2600" baseline="-25000" dirty="0"/>
              <a:t>7.34</a:t>
            </a:r>
            <a:r>
              <a:rPr lang="en-US" sz="2600" dirty="0"/>
              <a:t>≥T</a:t>
            </a:r>
            <a:r>
              <a:rPr lang="en-US" sz="2600" baseline="-25000" dirty="0"/>
              <a:t>11.2</a:t>
            </a:r>
            <a:endParaRPr lang="en-US" sz="2600" dirty="0"/>
          </a:p>
          <a:p>
            <a:pPr marL="0" indent="0">
              <a:lnSpc>
                <a:spcPct val="110000"/>
              </a:lnSpc>
              <a:buNone/>
            </a:pPr>
            <a:r>
              <a:rPr lang="en-US" sz="2600" dirty="0"/>
              <a:t>The </a:t>
            </a:r>
            <a:r>
              <a:rPr lang="en-US" sz="2600" dirty="0" smtClean="0"/>
              <a:t>resulting rain rates are then adjusted to match </a:t>
            </a:r>
            <a:r>
              <a:rPr lang="en-US" sz="2600" dirty="0"/>
              <a:t>the distribution of the calibration MW rain </a:t>
            </a:r>
            <a:r>
              <a:rPr lang="en-US" sz="2600" dirty="0" smtClean="0"/>
              <a:t>rates using LUTs </a:t>
            </a:r>
            <a:r>
              <a:rPr lang="en-US" sz="2600" dirty="0"/>
              <a:t>based on PDF matching of the initial output rain rates with MWCOMB</a:t>
            </a:r>
            <a:r>
              <a:rPr lang="en-US" sz="2600" dirty="0" smtClean="0"/>
              <a:t>.</a:t>
            </a:r>
            <a:endParaRPr lang="en-US" sz="2600" i="0" u="none" strike="noStrike" cap="none" dirty="0" smtClean="0">
              <a:solidFill>
                <a:schemeClr val="lt1"/>
              </a:solidFill>
              <a:sym typeface="Calibri"/>
            </a:endParaRPr>
          </a:p>
          <a:p>
            <a:pPr marL="0" marR="0" lvl="0" indent="0" rtl="0">
              <a:spcBef>
                <a:spcPts val="640"/>
              </a:spcBef>
              <a:spcAft>
                <a:spcPts val="0"/>
              </a:spcAft>
              <a:buClr>
                <a:schemeClr val="lt1"/>
              </a:buClr>
              <a:buSzPct val="100000"/>
              <a:buFont typeface="Arial"/>
              <a:buNone/>
            </a:pPr>
            <a:endParaRPr sz="3200" i="0" u="none" strike="noStrike" cap="none" dirty="0">
              <a:solidFill>
                <a:schemeClr val="lt1"/>
              </a:solidFill>
              <a:sym typeface="Calibri"/>
            </a:endParaRPr>
          </a:p>
          <a:p>
            <a:pPr marL="342900" marR="0" lvl="0" indent="-342900" algn="l" rtl="0">
              <a:spcBef>
                <a:spcPts val="640"/>
              </a:spcBef>
              <a:spcAft>
                <a:spcPts val="0"/>
              </a:spcAft>
              <a:buClr>
                <a:schemeClr val="lt1"/>
              </a:buClr>
              <a:buSzPct val="100000"/>
              <a:buFont typeface="Arial"/>
              <a:buNone/>
            </a:pPr>
            <a:endParaRPr sz="3200" i="0" u="none" strike="noStrike" cap="none" dirty="0">
              <a:solidFill>
                <a:schemeClr val="lt1"/>
              </a:solidFill>
              <a:sym typeface="Calibri"/>
            </a:endParaRPr>
          </a:p>
        </p:txBody>
      </p:sp>
      <p:sp>
        <p:nvSpPr>
          <p:cNvPr id="6" name="Slide Number Placeholder 1"/>
          <p:cNvSpPr>
            <a:spLocks noGrp="1"/>
          </p:cNvSpPr>
          <p:nvPr>
            <p:ph type="sldNum" sz="quarter" idx="12"/>
          </p:nvPr>
        </p:nvSpPr>
        <p:spPr>
          <a:xfrm>
            <a:off x="6584735" y="6492901"/>
            <a:ext cx="2133599" cy="365099"/>
          </a:xfrm>
        </p:spPr>
        <p:txBody>
          <a:bodyPr/>
          <a:lstStyle/>
          <a:p>
            <a:pPr algn="r">
              <a:defRPr/>
            </a:pPr>
            <a:fld id="{C03398B4-C8A0-481F-92D9-A930FA5E13C9}" type="slidenum">
              <a:rPr lang="en-US" smtClean="0">
                <a:solidFill>
                  <a:schemeClr val="bg1"/>
                </a:solidFill>
                <a:latin typeface="Times New Roman" pitchFamily="18" charset="0"/>
                <a:ea typeface="ＭＳ Ｐゴシック" pitchFamily="34" charset="-128"/>
              </a:rPr>
              <a:pPr algn="r">
                <a:defRPr/>
              </a:pPr>
              <a:t>5</a:t>
            </a:fld>
            <a:endParaRPr lang="en-US" dirty="0" smtClean="0">
              <a:solidFill>
                <a:schemeClr val="bg1"/>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2679908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41516"/>
            <a:ext cx="8229600" cy="114300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0" i="0" u="none" strike="noStrike" cap="none" dirty="0">
                <a:solidFill>
                  <a:schemeClr val="lt1"/>
                </a:solidFill>
                <a:latin typeface="Calibri"/>
                <a:ea typeface="Calibri"/>
                <a:cs typeface="Calibri"/>
                <a:sym typeface="Calibri"/>
              </a:rPr>
              <a:t>Product </a:t>
            </a:r>
            <a:r>
              <a:rPr lang="en-US" sz="3200" b="0" i="0" u="none" strike="noStrike" cap="none" dirty="0" smtClean="0">
                <a:solidFill>
                  <a:schemeClr val="lt1"/>
                </a:solidFill>
                <a:latin typeface="Calibri"/>
                <a:ea typeface="Calibri"/>
                <a:cs typeface="Calibri"/>
                <a:sym typeface="Calibri"/>
              </a:rPr>
              <a:t>Overview: Specifications</a:t>
            </a:r>
            <a:endParaRPr lang="en-US" sz="3200" b="0" i="0" u="none" strike="noStrike" cap="none" dirty="0">
              <a:solidFill>
                <a:schemeClr val="lt1"/>
              </a:solidFill>
              <a:latin typeface="Calibri"/>
              <a:ea typeface="Calibri"/>
              <a:cs typeface="Calibri"/>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885846624"/>
              </p:ext>
            </p:extLst>
          </p:nvPr>
        </p:nvGraphicFramePr>
        <p:xfrm>
          <a:off x="457200" y="1611087"/>
          <a:ext cx="8229600" cy="3158472"/>
        </p:xfrm>
        <a:graphic>
          <a:graphicData uri="http://schemas.openxmlformats.org/drawingml/2006/table">
            <a:tbl>
              <a:tblPr>
                <a:tableStyleId>{3C2FFA5D-87B4-456A-9821-1D502468CF0F}</a:tableStyleId>
              </a:tblPr>
              <a:tblGrid>
                <a:gridCol w="2791993">
                  <a:extLst>
                    <a:ext uri="{9D8B030D-6E8A-4147-A177-3AD203B41FA5}">
                      <a16:colId xmlns:a16="http://schemas.microsoft.com/office/drawing/2014/main" val="20000"/>
                    </a:ext>
                  </a:extLst>
                </a:gridCol>
                <a:gridCol w="5437607">
                  <a:extLst>
                    <a:ext uri="{9D8B030D-6E8A-4147-A177-3AD203B41FA5}">
                      <a16:colId xmlns:a16="http://schemas.microsoft.com/office/drawing/2014/main" val="20001"/>
                    </a:ext>
                  </a:extLst>
                </a:gridCol>
              </a:tblGrid>
              <a:tr h="426007">
                <a:tc>
                  <a:txBody>
                    <a:bodyPr/>
                    <a:lstStyle/>
                    <a:p>
                      <a:pPr marL="0" marR="0" algn="ctr">
                        <a:spcBef>
                          <a:spcPts val="0"/>
                        </a:spcBef>
                        <a:spcAft>
                          <a:spcPts val="0"/>
                        </a:spcAft>
                      </a:pPr>
                      <a:r>
                        <a:rPr lang="en-US" sz="2400" b="1" dirty="0" smtClean="0">
                          <a:latin typeface="Calibri" panose="020F0502020204030204" pitchFamily="34" charset="0"/>
                        </a:rPr>
                        <a:t>Rainfall Rate / QPE</a:t>
                      </a:r>
                      <a:endParaRPr lang="en-US" sz="2400" b="1" dirty="0">
                        <a:latin typeface="Calibri" panose="020F0502020204030204" pitchFamily="34" charset="0"/>
                        <a:ea typeface="Times New Roman"/>
                        <a:cs typeface="Times New Roman"/>
                      </a:endParaRPr>
                    </a:p>
                  </a:txBody>
                  <a:tcPr marL="47625" marR="47625" marT="0" marB="0" anchor="ctr">
                    <a:solidFill>
                      <a:schemeClr val="bg2">
                        <a:lumMod val="40000"/>
                        <a:lumOff val="60000"/>
                      </a:schemeClr>
                    </a:solidFill>
                  </a:tcPr>
                </a:tc>
                <a:tc>
                  <a:txBody>
                    <a:bodyPr/>
                    <a:lstStyle/>
                    <a:p>
                      <a:pPr marL="0" marR="0" algn="ctr">
                        <a:spcBef>
                          <a:spcPts val="0"/>
                        </a:spcBef>
                        <a:spcAft>
                          <a:spcPts val="0"/>
                        </a:spcAft>
                      </a:pPr>
                      <a:r>
                        <a:rPr lang="en-US" sz="2400" b="1" dirty="0">
                          <a:latin typeface="Calibri" panose="020F0502020204030204" pitchFamily="34" charset="0"/>
                        </a:rPr>
                        <a:t>Specification</a:t>
                      </a:r>
                      <a:endParaRPr lang="en-US" sz="2400" b="1" dirty="0">
                        <a:latin typeface="Calibri" panose="020F0502020204030204" pitchFamily="34" charset="0"/>
                        <a:ea typeface="Times New Roman"/>
                        <a:cs typeface="Times New Roman"/>
                      </a:endParaRPr>
                    </a:p>
                  </a:txBody>
                  <a:tcPr marL="47625" marR="47625" marT="0" marB="0" anchor="ctr">
                    <a:solidFill>
                      <a:schemeClr val="bg2">
                        <a:lumMod val="40000"/>
                        <a:lumOff val="60000"/>
                      </a:schemeClr>
                    </a:solidFill>
                  </a:tcPr>
                </a:tc>
                <a:extLst>
                  <a:ext uri="{0D108BD9-81ED-4DB2-BD59-A6C34878D82A}">
                    <a16:rowId xmlns:a16="http://schemas.microsoft.com/office/drawing/2014/main" val="10000"/>
                  </a:ext>
                </a:extLst>
              </a:tr>
              <a:tr h="487680">
                <a:tc>
                  <a:txBody>
                    <a:bodyPr/>
                    <a:lstStyle/>
                    <a:p>
                      <a:pPr marL="0" marR="0" algn="l">
                        <a:spcBef>
                          <a:spcPts val="0"/>
                        </a:spcBef>
                        <a:spcAft>
                          <a:spcPts val="0"/>
                        </a:spcAft>
                      </a:pPr>
                      <a:r>
                        <a:rPr lang="en-US" sz="2400" dirty="0">
                          <a:latin typeface="Calibri" panose="020F0502020204030204" pitchFamily="34" charset="0"/>
                        </a:rPr>
                        <a:t>Geographic Coverage</a:t>
                      </a:r>
                      <a:endParaRPr lang="en-US" sz="2400" dirty="0">
                        <a:latin typeface="Calibri" panose="020F0502020204030204" pitchFamily="34" charset="0"/>
                        <a:ea typeface="Times New Roman"/>
                        <a:cs typeface="Times New Roman"/>
                      </a:endParaRPr>
                    </a:p>
                  </a:txBody>
                  <a:tcPr marL="47625" marR="47625" marT="0" marB="0" anchor="ctr"/>
                </a:tc>
                <a:tc>
                  <a:txBody>
                    <a:bodyPr/>
                    <a:lstStyle/>
                    <a:p>
                      <a:pPr marL="0" marR="0">
                        <a:spcBef>
                          <a:spcPts val="0"/>
                        </a:spcBef>
                        <a:spcAft>
                          <a:spcPts val="0"/>
                        </a:spcAft>
                      </a:pPr>
                      <a:r>
                        <a:rPr lang="en-US" sz="2400" dirty="0" smtClean="0">
                          <a:latin typeface="Calibri" panose="020F0502020204030204" pitchFamily="34" charset="0"/>
                        </a:rPr>
                        <a:t>Full Disk</a:t>
                      </a:r>
                      <a:endParaRPr lang="en-US" sz="2400" dirty="0">
                        <a:latin typeface="Calibri" panose="020F0502020204030204" pitchFamily="34" charset="0"/>
                        <a:ea typeface="Times New Roman"/>
                        <a:cs typeface="Times New Roman"/>
                      </a:endParaRPr>
                    </a:p>
                  </a:txBody>
                  <a:tcPr marL="47625" marR="47625" marT="0" marB="0" anchor="ctr"/>
                </a:tc>
                <a:extLst>
                  <a:ext uri="{0D108BD9-81ED-4DB2-BD59-A6C34878D82A}">
                    <a16:rowId xmlns:a16="http://schemas.microsoft.com/office/drawing/2014/main" val="10001"/>
                  </a:ext>
                </a:extLst>
              </a:tr>
              <a:tr h="415985">
                <a:tc>
                  <a:txBody>
                    <a:bodyPr/>
                    <a:lstStyle/>
                    <a:p>
                      <a:pPr marL="0" marR="0" algn="l">
                        <a:spcBef>
                          <a:spcPts val="0"/>
                        </a:spcBef>
                        <a:spcAft>
                          <a:spcPts val="0"/>
                        </a:spcAft>
                      </a:pPr>
                      <a:r>
                        <a:rPr lang="en-US" sz="2400" dirty="0" smtClean="0">
                          <a:latin typeface="Calibri" panose="020F0502020204030204" pitchFamily="34" charset="0"/>
                        </a:rPr>
                        <a:t>Measurement </a:t>
                      </a:r>
                      <a:r>
                        <a:rPr lang="en-US" sz="2400" dirty="0">
                          <a:latin typeface="Calibri" panose="020F0502020204030204" pitchFamily="34" charset="0"/>
                        </a:rPr>
                        <a:t>Range</a:t>
                      </a:r>
                      <a:endParaRPr lang="en-US" sz="2400" dirty="0">
                        <a:latin typeface="Calibri" panose="020F0502020204030204" pitchFamily="34" charset="0"/>
                        <a:ea typeface="Times New Roman"/>
                        <a:cs typeface="Times New Roman"/>
                      </a:endParaRPr>
                    </a:p>
                  </a:txBody>
                  <a:tcPr marL="47625" marR="47625" marT="0" marB="0" anchor="ctr"/>
                </a:tc>
                <a:tc>
                  <a:txBody>
                    <a:bodyPr/>
                    <a:lstStyle/>
                    <a:p>
                      <a:pPr marL="0" marR="0">
                        <a:spcBef>
                          <a:spcPts val="0"/>
                        </a:spcBef>
                        <a:spcAft>
                          <a:spcPts val="0"/>
                        </a:spcAft>
                      </a:pPr>
                      <a:r>
                        <a:rPr lang="en-US" sz="2400" dirty="0" smtClean="0">
                          <a:latin typeface="Calibri" panose="020F0502020204030204" pitchFamily="34" charset="0"/>
                        </a:rPr>
                        <a:t>0-100 mm/h</a:t>
                      </a:r>
                      <a:endParaRPr lang="en-US" sz="2400" dirty="0">
                        <a:latin typeface="Calibri" panose="020F0502020204030204" pitchFamily="34" charset="0"/>
                        <a:ea typeface="Times New Roman"/>
                        <a:cs typeface="Times New Roman"/>
                      </a:endParaRPr>
                    </a:p>
                  </a:txBody>
                  <a:tcPr marL="47625" marR="47625" marT="0" marB="0" anchor="ctr"/>
                </a:tc>
                <a:extLst>
                  <a:ext uri="{0D108BD9-81ED-4DB2-BD59-A6C34878D82A}">
                    <a16:rowId xmlns:a16="http://schemas.microsoft.com/office/drawing/2014/main" val="10002"/>
                  </a:ext>
                </a:extLst>
              </a:tr>
              <a:tr h="415985">
                <a:tc>
                  <a:txBody>
                    <a:bodyPr/>
                    <a:lstStyle/>
                    <a:p>
                      <a:pPr marL="0" marR="0" algn="l">
                        <a:spcBef>
                          <a:spcPts val="0"/>
                        </a:spcBef>
                        <a:spcAft>
                          <a:spcPts val="0"/>
                        </a:spcAft>
                      </a:pPr>
                      <a:r>
                        <a:rPr lang="en-US" sz="2400" dirty="0">
                          <a:latin typeface="Calibri" panose="020F0502020204030204" pitchFamily="34" charset="0"/>
                        </a:rPr>
                        <a:t>Measurement Accuracy</a:t>
                      </a:r>
                      <a:endParaRPr lang="en-US" sz="2400" dirty="0">
                        <a:latin typeface="Calibri" panose="020F0502020204030204" pitchFamily="34" charset="0"/>
                        <a:ea typeface="Times New Roman"/>
                        <a:cs typeface="Times New Roman"/>
                      </a:endParaRPr>
                    </a:p>
                  </a:txBody>
                  <a:tcPr marL="47625" marR="47625" marT="0" marB="0" anchor="ctr"/>
                </a:tc>
                <a:tc>
                  <a:txBody>
                    <a:bodyPr/>
                    <a:lstStyle/>
                    <a:p>
                      <a:pPr marL="0" marR="0">
                        <a:spcBef>
                          <a:spcPts val="0"/>
                        </a:spcBef>
                        <a:spcAft>
                          <a:spcPts val="0"/>
                        </a:spcAft>
                      </a:pPr>
                      <a:r>
                        <a:rPr lang="en-US" sz="2400" dirty="0" smtClean="0">
                          <a:latin typeface="Calibri" panose="020F0502020204030204" pitchFamily="34" charset="0"/>
                        </a:rPr>
                        <a:t>6 mm/h at a rate of 10 mm/h with higher values at higher </a:t>
                      </a:r>
                      <a:r>
                        <a:rPr lang="en-US" sz="2400" dirty="0" smtClean="0">
                          <a:latin typeface="Calibri" panose="020F0502020204030204" pitchFamily="34" charset="0"/>
                        </a:rPr>
                        <a:t>rates*</a:t>
                      </a:r>
                      <a:endParaRPr lang="en-US" sz="2400" dirty="0">
                        <a:latin typeface="Calibri" panose="020F0502020204030204" pitchFamily="34" charset="0"/>
                        <a:ea typeface="Times New Roman"/>
                        <a:cs typeface="Times New Roman"/>
                      </a:endParaRPr>
                    </a:p>
                  </a:txBody>
                  <a:tcPr marL="47625" marR="47625" marT="0" marB="0" anchor="ctr"/>
                </a:tc>
                <a:extLst>
                  <a:ext uri="{0D108BD9-81ED-4DB2-BD59-A6C34878D82A}">
                    <a16:rowId xmlns:a16="http://schemas.microsoft.com/office/drawing/2014/main" val="10003"/>
                  </a:ext>
                </a:extLst>
              </a:tr>
              <a:tr h="224807">
                <a:tc>
                  <a:txBody>
                    <a:bodyPr/>
                    <a:lstStyle/>
                    <a:p>
                      <a:pPr marL="0" marR="0" algn="l">
                        <a:spcBef>
                          <a:spcPts val="0"/>
                        </a:spcBef>
                        <a:spcAft>
                          <a:spcPts val="0"/>
                        </a:spcAft>
                      </a:pPr>
                      <a:r>
                        <a:rPr lang="en-US" sz="2400" dirty="0">
                          <a:latin typeface="Calibri" panose="020F0502020204030204" pitchFamily="34" charset="0"/>
                        </a:rPr>
                        <a:t>Refresh </a:t>
                      </a:r>
                      <a:r>
                        <a:rPr lang="en-US" sz="2400" dirty="0" smtClean="0">
                          <a:latin typeface="Calibri" panose="020F0502020204030204" pitchFamily="34" charset="0"/>
                        </a:rPr>
                        <a:t>Rate</a:t>
                      </a:r>
                      <a:endParaRPr lang="en-US" sz="2400" dirty="0">
                        <a:latin typeface="Calibri" panose="020F0502020204030204" pitchFamily="34" charset="0"/>
                        <a:ea typeface="Times New Roman"/>
                        <a:cs typeface="Times New Roman"/>
                      </a:endParaRPr>
                    </a:p>
                  </a:txBody>
                  <a:tcPr marL="47625" marR="47625" marT="0" marB="0" anchor="ctr"/>
                </a:tc>
                <a:tc>
                  <a:txBody>
                    <a:bodyPr/>
                    <a:lstStyle/>
                    <a:p>
                      <a:pPr marL="0" marR="0">
                        <a:spcBef>
                          <a:spcPts val="0"/>
                        </a:spcBef>
                        <a:spcAft>
                          <a:spcPts val="0"/>
                        </a:spcAft>
                      </a:pPr>
                      <a:r>
                        <a:rPr lang="en-US" sz="2400" b="0" dirty="0" smtClean="0">
                          <a:latin typeface="Calibri" panose="020F0502020204030204" pitchFamily="34" charset="0"/>
                        </a:rPr>
                        <a:t>15 min </a:t>
                      </a:r>
                      <a:r>
                        <a:rPr lang="en-US" sz="2400" b="0" dirty="0" smtClean="0">
                          <a:latin typeface="Calibri" panose="020F0502020204030204" pitchFamily="34" charset="0"/>
                        </a:rPr>
                        <a:t>(Modes</a:t>
                      </a:r>
                      <a:r>
                        <a:rPr lang="en-US" sz="2400" b="0" baseline="0" dirty="0" smtClean="0">
                          <a:latin typeface="Calibri" panose="020F0502020204030204" pitchFamily="34" charset="0"/>
                        </a:rPr>
                        <a:t> 3/4); 10 min (Mode 6)</a:t>
                      </a:r>
                      <a:endParaRPr lang="en-US" sz="2400" dirty="0">
                        <a:latin typeface="Calibri" panose="020F0502020204030204" pitchFamily="34" charset="0"/>
                        <a:ea typeface="Times New Roman"/>
                        <a:cs typeface="Times New Roman"/>
                      </a:endParaRPr>
                    </a:p>
                  </a:txBody>
                  <a:tcPr marL="47625" marR="47625" marT="0" marB="0" anchor="ctr"/>
                </a:tc>
                <a:extLst>
                  <a:ext uri="{0D108BD9-81ED-4DB2-BD59-A6C34878D82A}">
                    <a16:rowId xmlns:a16="http://schemas.microsoft.com/office/drawing/2014/main" val="10004"/>
                  </a:ext>
                </a:extLst>
              </a:tr>
              <a:tr h="415985">
                <a:tc>
                  <a:txBody>
                    <a:bodyPr/>
                    <a:lstStyle/>
                    <a:p>
                      <a:pPr marL="0" marR="0" algn="l">
                        <a:spcBef>
                          <a:spcPts val="0"/>
                        </a:spcBef>
                        <a:spcAft>
                          <a:spcPts val="0"/>
                        </a:spcAft>
                      </a:pPr>
                      <a:r>
                        <a:rPr lang="en-US" sz="2400" dirty="0">
                          <a:latin typeface="Calibri" panose="020F0502020204030204" pitchFamily="34" charset="0"/>
                        </a:rPr>
                        <a:t>Measurement Precision</a:t>
                      </a:r>
                      <a:endParaRPr lang="en-US" sz="2400" dirty="0">
                        <a:latin typeface="Calibri" panose="020F0502020204030204" pitchFamily="34" charset="0"/>
                        <a:ea typeface="Times New Roman"/>
                        <a:cs typeface="Times New Roman"/>
                      </a:endParaRPr>
                    </a:p>
                  </a:txBody>
                  <a:tcPr marL="47625" marR="47625" marT="0" marB="0" anchor="ctr"/>
                </a:tc>
                <a:tc>
                  <a:txBody>
                    <a:bodyPr/>
                    <a:lstStyle/>
                    <a:p>
                      <a:pPr marL="0" marR="0">
                        <a:spcBef>
                          <a:spcPts val="0"/>
                        </a:spcBef>
                        <a:spcAft>
                          <a:spcPts val="0"/>
                        </a:spcAft>
                      </a:pPr>
                      <a:r>
                        <a:rPr lang="en-US" sz="2400" dirty="0" smtClean="0">
                          <a:latin typeface="Calibri" panose="020F0502020204030204" pitchFamily="34" charset="0"/>
                        </a:rPr>
                        <a:t>9 mm/h</a:t>
                      </a:r>
                      <a:r>
                        <a:rPr lang="en-US" sz="2400" baseline="0" dirty="0" smtClean="0">
                          <a:latin typeface="Calibri" panose="020F0502020204030204" pitchFamily="34" charset="0"/>
                        </a:rPr>
                        <a:t> at a rate of 10 mm/h with higher values at higher </a:t>
                      </a:r>
                      <a:r>
                        <a:rPr lang="en-US" sz="2400" baseline="0" dirty="0" smtClean="0">
                          <a:latin typeface="Calibri" panose="020F0502020204030204" pitchFamily="34" charset="0"/>
                        </a:rPr>
                        <a:t>rates*</a:t>
                      </a:r>
                      <a:endParaRPr lang="en-US" sz="2400" dirty="0">
                        <a:latin typeface="Calibri" panose="020F0502020204030204" pitchFamily="34" charset="0"/>
                        <a:ea typeface="Times New Roman"/>
                        <a:cs typeface="Times New Roman"/>
                      </a:endParaRPr>
                    </a:p>
                  </a:txBody>
                  <a:tcPr marL="47625" marR="47625" marT="0" marB="0" anchor="ctr"/>
                </a:tc>
                <a:extLst>
                  <a:ext uri="{0D108BD9-81ED-4DB2-BD59-A6C34878D82A}">
                    <a16:rowId xmlns:a16="http://schemas.microsoft.com/office/drawing/2014/main" val="10005"/>
                  </a:ext>
                </a:extLst>
              </a:tr>
            </a:tbl>
          </a:graphicData>
        </a:graphic>
      </p:graphicFrame>
      <p:sp>
        <p:nvSpPr>
          <p:cNvPr id="4" name="Slide Number Placeholder 1"/>
          <p:cNvSpPr>
            <a:spLocks noGrp="1"/>
          </p:cNvSpPr>
          <p:nvPr>
            <p:ph type="sldNum" sz="quarter" idx="12"/>
          </p:nvPr>
        </p:nvSpPr>
        <p:spPr>
          <a:xfrm>
            <a:off x="6584735" y="6492901"/>
            <a:ext cx="2133599" cy="365099"/>
          </a:xfrm>
        </p:spPr>
        <p:txBody>
          <a:bodyPr/>
          <a:lstStyle/>
          <a:p>
            <a:pPr algn="r">
              <a:defRPr/>
            </a:pPr>
            <a:fld id="{C03398B4-C8A0-481F-92D9-A930FA5E13C9}" type="slidenum">
              <a:rPr lang="en-US" smtClean="0">
                <a:solidFill>
                  <a:schemeClr val="bg1"/>
                </a:solidFill>
                <a:latin typeface="Times New Roman" pitchFamily="18" charset="0"/>
                <a:ea typeface="ＭＳ Ｐゴシック" pitchFamily="34" charset="-128"/>
              </a:rPr>
              <a:pPr algn="r">
                <a:defRPr/>
              </a:pPr>
              <a:t>6</a:t>
            </a:fld>
            <a:endParaRPr lang="en-US" dirty="0" smtClean="0">
              <a:solidFill>
                <a:schemeClr val="bg1"/>
              </a:solidFill>
              <a:latin typeface="Times New Roman" pitchFamily="18" charset="0"/>
              <a:ea typeface="ＭＳ Ｐゴシック" pitchFamily="34" charset="-128"/>
            </a:endParaRPr>
          </a:p>
        </p:txBody>
      </p:sp>
      <p:sp>
        <p:nvSpPr>
          <p:cNvPr id="3" name="TextBox 2"/>
          <p:cNvSpPr txBox="1"/>
          <p:nvPr/>
        </p:nvSpPr>
        <p:spPr>
          <a:xfrm>
            <a:off x="772357" y="5326602"/>
            <a:ext cx="6915705" cy="646331"/>
          </a:xfrm>
          <a:prstGeom prst="rect">
            <a:avLst/>
          </a:prstGeom>
          <a:noFill/>
        </p:spPr>
        <p:txBody>
          <a:bodyPr wrap="square" rtlCol="0">
            <a:spAutoFit/>
          </a:bodyPr>
          <a:lstStyle/>
          <a:p>
            <a:r>
              <a:rPr lang="en-US" sz="1800" dirty="0" smtClean="0">
                <a:solidFill>
                  <a:schemeClr val="bg1"/>
                </a:solidFill>
              </a:rPr>
              <a:t>* Quantitative evaluation only for satellite zenith angles &lt; 70° and latitudes equatorward of 60°</a:t>
            </a:r>
            <a:endParaRPr lang="en-US" sz="1800" dirty="0">
              <a:solidFill>
                <a:schemeClr val="bg1"/>
              </a:solidFill>
            </a:endParaRPr>
          </a:p>
        </p:txBody>
      </p:sp>
    </p:spTree>
    <p:extLst>
      <p:ext uri="{BB962C8B-B14F-4D97-AF65-F5344CB8AC3E}">
        <p14:creationId xmlns:p14="http://schemas.microsoft.com/office/powerpoint/2010/main" val="477854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 Time-Line/Context</a:t>
            </a:r>
            <a:endParaRPr lang="en-US" b="1"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solidFill>
                  <a:prstClr val="white"/>
                </a:solidFill>
              </a:rPr>
              <a:pPr/>
              <a:t>7</a:t>
            </a:fld>
            <a:endParaRPr lang="en-US" altLang="en-US">
              <a:solidFill>
                <a:prstClr val="white"/>
              </a:solidFill>
            </a:endParaRPr>
          </a:p>
        </p:txBody>
      </p:sp>
      <p:sp>
        <p:nvSpPr>
          <p:cNvPr id="10" name="Rectangle 9"/>
          <p:cNvSpPr/>
          <p:nvPr/>
        </p:nvSpPr>
        <p:spPr>
          <a:xfrm>
            <a:off x="461639" y="1828800"/>
            <a:ext cx="8473814" cy="4524315"/>
          </a:xfrm>
          <a:prstGeom prst="rect">
            <a:avLst/>
          </a:prstGeom>
          <a:noFill/>
        </p:spPr>
        <p:txBody>
          <a:bodyPr wrap="square" lIns="91440" tIns="45720" rIns="91440" bIns="45720">
            <a:spAutoFit/>
          </a:bodyPr>
          <a:lstStyle/>
          <a:p>
            <a:pPr marL="285750" indent="-285750">
              <a:buFont typeface="Arial" charset="0"/>
              <a:buChar char="•"/>
            </a:pPr>
            <a:r>
              <a:rPr lang="en-US" sz="2400" kern="1200" dirty="0" smtClean="0">
                <a:ln w="0"/>
                <a:solidFill>
                  <a:srgbClr val="FFFF00"/>
                </a:solidFill>
                <a:effectLst>
                  <a:outerShdw blurRad="38100" dist="19050" dir="2700000" algn="tl" rotWithShape="0">
                    <a:prstClr val="black">
                      <a:alpha val="40000"/>
                    </a:prstClr>
                  </a:outerShdw>
                </a:effectLst>
                <a:latin typeface="Calibri"/>
                <a:ea typeface="+mn-ea"/>
                <a:cs typeface="+mn-cs"/>
              </a:rPr>
              <a:t>1 March 2018 </a:t>
            </a:r>
            <a:r>
              <a:rPr lang="en-US" sz="2400" kern="1200" dirty="0" smtClean="0">
                <a:ln w="0"/>
                <a:solidFill>
                  <a:prstClr val="white"/>
                </a:solidFill>
                <a:effectLst>
                  <a:outerShdw blurRad="38100" dist="19050" dir="2700000" algn="tl" rotWithShape="0">
                    <a:prstClr val="black">
                      <a:alpha val="40000"/>
                    </a:prstClr>
                  </a:outerShdw>
                </a:effectLst>
                <a:latin typeface="Calibri"/>
                <a:ea typeface="+mn-ea"/>
                <a:cs typeface="+mn-cs"/>
              </a:rPr>
              <a:t>GOES-S Launch</a:t>
            </a:r>
          </a:p>
          <a:p>
            <a:pPr marL="285750" indent="-285750">
              <a:buFont typeface="Arial" charset="0"/>
              <a:buChar char="•"/>
            </a:pPr>
            <a:r>
              <a:rPr lang="en-US" sz="2400" kern="1200" dirty="0" smtClean="0">
                <a:ln w="0"/>
                <a:solidFill>
                  <a:srgbClr val="FFFF00"/>
                </a:solidFill>
                <a:effectLst>
                  <a:outerShdw blurRad="38100" dist="19050" dir="2700000" algn="tl" rotWithShape="0">
                    <a:prstClr val="black">
                      <a:alpha val="40000"/>
                    </a:prstClr>
                  </a:outerShdw>
                </a:effectLst>
                <a:latin typeface="Calibri"/>
                <a:ea typeface="+mn-ea"/>
                <a:cs typeface="+mn-cs"/>
              </a:rPr>
              <a:t>12 March 2018  </a:t>
            </a:r>
            <a:r>
              <a:rPr lang="en-US" sz="2400" kern="1200" dirty="0" smtClean="0">
                <a:ln w="0"/>
                <a:solidFill>
                  <a:prstClr val="white"/>
                </a:solidFill>
                <a:effectLst>
                  <a:outerShdw blurRad="38100" dist="19050" dir="2700000" algn="tl" rotWithShape="0">
                    <a:prstClr val="black">
                      <a:alpha val="40000"/>
                    </a:prstClr>
                  </a:outerShdw>
                </a:effectLst>
                <a:latin typeface="Calibri"/>
                <a:ea typeface="+mn-ea"/>
                <a:cs typeface="+mn-cs"/>
              </a:rPr>
              <a:t>GEO orbit attained (became GOES-17)</a:t>
            </a:r>
          </a:p>
          <a:p>
            <a:pPr marL="285750" indent="-285750">
              <a:buFont typeface="Arial" charset="0"/>
              <a:buChar char="•"/>
            </a:pPr>
            <a:r>
              <a:rPr lang="en-US" sz="2400" kern="1200" dirty="0" smtClean="0">
                <a:ln w="0"/>
                <a:solidFill>
                  <a:srgbClr val="FFFF00"/>
                </a:solidFill>
                <a:effectLst>
                  <a:outerShdw blurRad="38100" dist="19050" dir="2700000" algn="tl" rotWithShape="0">
                    <a:prstClr val="black">
                      <a:alpha val="40000"/>
                    </a:prstClr>
                  </a:outerShdw>
                </a:effectLst>
                <a:latin typeface="Calibri"/>
                <a:ea typeface="+mn-ea"/>
                <a:cs typeface="+mn-cs"/>
              </a:rPr>
              <a:t>3 May 2018 </a:t>
            </a:r>
            <a:r>
              <a:rPr lang="en-US" sz="2400" kern="1200" dirty="0" smtClean="0">
                <a:ln w="0"/>
                <a:solidFill>
                  <a:prstClr val="white"/>
                </a:solidFill>
                <a:effectLst>
                  <a:outerShdw blurRad="38100" dist="19050" dir="2700000" algn="tl" rotWithShape="0">
                    <a:prstClr val="black">
                      <a:alpha val="40000"/>
                    </a:prstClr>
                  </a:outerShdw>
                </a:effectLst>
                <a:latin typeface="Calibri"/>
                <a:ea typeface="+mn-ea"/>
                <a:cs typeface="+mn-cs"/>
              </a:rPr>
              <a:t>AWG established access to GS L2 products; </a:t>
            </a:r>
            <a:r>
              <a:rPr lang="en-US" sz="2400" u="sng" kern="1200" dirty="0" smtClean="0">
                <a:ln w="0"/>
                <a:solidFill>
                  <a:srgbClr val="CCFF99"/>
                </a:solidFill>
                <a:effectLst>
                  <a:outerShdw blurRad="38100" dist="19050" dir="2700000" algn="tl" rotWithShape="0">
                    <a:prstClr val="black">
                      <a:alpha val="40000"/>
                    </a:prstClr>
                  </a:outerShdw>
                </a:effectLst>
                <a:latin typeface="Calibri"/>
                <a:ea typeface="+mn-ea"/>
                <a:cs typeface="+mn-cs"/>
              </a:rPr>
              <a:t>qualitative</a:t>
            </a:r>
            <a:r>
              <a:rPr lang="en-US" sz="2400" kern="1200" dirty="0" smtClean="0">
                <a:ln w="0"/>
                <a:solidFill>
                  <a:srgbClr val="CCFF99"/>
                </a:solidFill>
                <a:effectLst>
                  <a:outerShdw blurRad="38100" dist="19050" dir="2700000" algn="tl" rotWithShape="0">
                    <a:prstClr val="black">
                      <a:alpha val="40000"/>
                    </a:prstClr>
                  </a:outerShdw>
                </a:effectLst>
                <a:latin typeface="Calibri"/>
                <a:ea typeface="+mn-ea"/>
                <a:cs typeface="+mn-cs"/>
              </a:rPr>
              <a:t> </a:t>
            </a:r>
            <a:r>
              <a:rPr lang="en-US" sz="2400" kern="1200" dirty="0" smtClean="0">
                <a:ln w="0"/>
                <a:solidFill>
                  <a:srgbClr val="99FF66"/>
                </a:solidFill>
                <a:effectLst>
                  <a:outerShdw blurRad="38100" dist="19050" dir="2700000" algn="tl" rotWithShape="0">
                    <a:prstClr val="black">
                      <a:alpha val="40000"/>
                    </a:prstClr>
                  </a:outerShdw>
                </a:effectLst>
                <a:latin typeface="Calibri"/>
              </a:rPr>
              <a:t>RRQPE L2 product validation begins.  </a:t>
            </a:r>
            <a:endParaRPr lang="en-US" sz="2400" kern="1200" dirty="0" smtClean="0">
              <a:ln w="0"/>
              <a:solidFill>
                <a:prstClr val="white"/>
              </a:solidFill>
              <a:effectLst>
                <a:outerShdw blurRad="38100" dist="19050" dir="2700000" algn="tl" rotWithShape="0">
                  <a:prstClr val="black">
                    <a:alpha val="40000"/>
                  </a:prstClr>
                </a:outerShdw>
              </a:effectLst>
              <a:latin typeface="Calibri"/>
              <a:ea typeface="+mn-ea"/>
              <a:cs typeface="+mn-cs"/>
            </a:endParaRPr>
          </a:p>
          <a:p>
            <a:pPr marL="285750" indent="-285750">
              <a:buFont typeface="Arial" charset="0"/>
              <a:buChar char="•"/>
            </a:pPr>
            <a:r>
              <a:rPr lang="en-US" sz="2400" kern="1200" dirty="0" smtClean="0">
                <a:ln w="0"/>
                <a:solidFill>
                  <a:srgbClr val="FFFF00"/>
                </a:solidFill>
                <a:effectLst>
                  <a:outerShdw blurRad="38100" dist="19050" dir="2700000" algn="tl" rotWithShape="0">
                    <a:prstClr val="black">
                      <a:alpha val="40000"/>
                    </a:prstClr>
                  </a:outerShdw>
                </a:effectLst>
                <a:latin typeface="Calibri"/>
                <a:ea typeface="+mn-ea"/>
                <a:cs typeface="+mn-cs"/>
              </a:rPr>
              <a:t>27 August 2018: </a:t>
            </a:r>
            <a:r>
              <a:rPr lang="en-US" sz="2400" kern="1200" dirty="0" smtClean="0">
                <a:ln w="0"/>
                <a:solidFill>
                  <a:schemeClr val="bg1"/>
                </a:solidFill>
                <a:effectLst>
                  <a:outerShdw blurRad="38100" dist="19050" dir="2700000" algn="tl" rotWithShape="0">
                    <a:prstClr val="black">
                      <a:alpha val="40000"/>
                    </a:prstClr>
                  </a:outerShdw>
                </a:effectLst>
                <a:latin typeface="Calibri"/>
                <a:ea typeface="+mn-ea"/>
                <a:cs typeface="+mn-cs"/>
              </a:rPr>
              <a:t>RRQPE L2 product is declared Beta validated</a:t>
            </a:r>
          </a:p>
          <a:p>
            <a:pPr marL="285750" indent="-285750">
              <a:buFont typeface="Arial" charset="0"/>
              <a:buChar char="•"/>
            </a:pPr>
            <a:r>
              <a:rPr lang="en-US" sz="2400" kern="1200" dirty="0" smtClean="0">
                <a:ln w="0"/>
                <a:solidFill>
                  <a:srgbClr val="FFFF00"/>
                </a:solidFill>
                <a:effectLst>
                  <a:outerShdw blurRad="38100" dist="19050" dir="2700000" algn="tl" rotWithShape="0">
                    <a:prstClr val="black">
                      <a:alpha val="40000"/>
                    </a:prstClr>
                  </a:outerShdw>
                </a:effectLst>
                <a:latin typeface="Calibri"/>
                <a:ea typeface="+mn-ea"/>
                <a:cs typeface="+mn-cs"/>
              </a:rPr>
              <a:t>13 September 2018: </a:t>
            </a:r>
            <a:r>
              <a:rPr lang="en-US" sz="2400" kern="1200" dirty="0" smtClean="0">
                <a:ln w="0"/>
                <a:solidFill>
                  <a:schemeClr val="bg1"/>
                </a:solidFill>
                <a:effectLst>
                  <a:outerShdw blurRad="38100" dist="19050" dir="2700000" algn="tl" rotWithShape="0">
                    <a:prstClr val="black">
                      <a:alpha val="40000"/>
                    </a:prstClr>
                  </a:outerShdw>
                </a:effectLst>
                <a:latin typeface="Calibri"/>
                <a:ea typeface="+mn-ea"/>
                <a:cs typeface="+mn-cs"/>
              </a:rPr>
              <a:t>6-pixel N-S navigation shift between MW and LW IR bands fixed;</a:t>
            </a:r>
            <a:r>
              <a:rPr lang="en-US" sz="2400" kern="1200" dirty="0" smtClean="0">
                <a:ln w="0"/>
                <a:solidFill>
                  <a:srgbClr val="FFFF00"/>
                </a:solidFill>
                <a:effectLst>
                  <a:outerShdw blurRad="38100" dist="19050" dir="2700000" algn="tl" rotWithShape="0">
                    <a:prstClr val="black">
                      <a:alpha val="40000"/>
                    </a:prstClr>
                  </a:outerShdw>
                </a:effectLst>
                <a:latin typeface="Calibri"/>
                <a:ea typeface="+mn-ea"/>
                <a:cs typeface="+mn-cs"/>
              </a:rPr>
              <a:t> </a:t>
            </a:r>
            <a:r>
              <a:rPr lang="en-US" sz="2400" u="sng" kern="1200" dirty="0" smtClean="0">
                <a:ln w="0"/>
                <a:solidFill>
                  <a:srgbClr val="99FF66"/>
                </a:solidFill>
                <a:effectLst>
                  <a:outerShdw blurRad="38100" dist="19050" dir="2700000" algn="tl" rotWithShape="0">
                    <a:prstClr val="black">
                      <a:alpha val="40000"/>
                    </a:prstClr>
                  </a:outerShdw>
                </a:effectLst>
                <a:latin typeface="Calibri"/>
                <a:ea typeface="+mn-ea"/>
                <a:cs typeface="+mn-cs"/>
              </a:rPr>
              <a:t>quantitative</a:t>
            </a:r>
            <a:r>
              <a:rPr lang="en-US" sz="2400" kern="1200" dirty="0" smtClean="0">
                <a:ln w="0"/>
                <a:solidFill>
                  <a:srgbClr val="99FF66"/>
                </a:solidFill>
                <a:effectLst>
                  <a:outerShdw blurRad="38100" dist="19050" dir="2700000" algn="tl" rotWithShape="0">
                    <a:prstClr val="black">
                      <a:alpha val="40000"/>
                    </a:prstClr>
                  </a:outerShdw>
                </a:effectLst>
                <a:latin typeface="Calibri"/>
                <a:ea typeface="+mn-ea"/>
                <a:cs typeface="+mn-cs"/>
              </a:rPr>
              <a:t> </a:t>
            </a:r>
            <a:r>
              <a:rPr lang="en-US" sz="2400" kern="1200" dirty="0" smtClean="0">
                <a:ln w="0"/>
                <a:solidFill>
                  <a:srgbClr val="99FF66"/>
                </a:solidFill>
                <a:effectLst>
                  <a:outerShdw blurRad="38100" dist="19050" dir="2700000" algn="tl" rotWithShape="0">
                    <a:prstClr val="black">
                      <a:alpha val="40000"/>
                    </a:prstClr>
                  </a:outerShdw>
                </a:effectLst>
                <a:latin typeface="Calibri"/>
              </a:rPr>
              <a:t>product </a:t>
            </a:r>
            <a:r>
              <a:rPr lang="en-US" sz="2400" kern="1200" dirty="0">
                <a:ln w="0"/>
                <a:solidFill>
                  <a:srgbClr val="99FF66"/>
                </a:solidFill>
                <a:effectLst>
                  <a:outerShdw blurRad="38100" dist="19050" dir="2700000" algn="tl" rotWithShape="0">
                    <a:prstClr val="black">
                      <a:alpha val="40000"/>
                    </a:prstClr>
                  </a:outerShdw>
                </a:effectLst>
                <a:latin typeface="Calibri"/>
              </a:rPr>
              <a:t>validation </a:t>
            </a:r>
            <a:r>
              <a:rPr lang="en-US" sz="2400" u="sng" kern="1200" dirty="0" smtClean="0">
                <a:ln w="0"/>
                <a:solidFill>
                  <a:srgbClr val="99FF66"/>
                </a:solidFill>
                <a:effectLst>
                  <a:outerShdw blurRad="38100" dist="19050" dir="2700000" algn="tl" rotWithShape="0">
                    <a:prstClr val="black">
                      <a:alpha val="40000"/>
                    </a:prstClr>
                  </a:outerShdw>
                </a:effectLst>
                <a:latin typeface="Calibri"/>
              </a:rPr>
              <a:t>at checkout position</a:t>
            </a:r>
            <a:r>
              <a:rPr lang="en-US" sz="2400" kern="1200" dirty="0" smtClean="0">
                <a:ln w="0"/>
                <a:solidFill>
                  <a:srgbClr val="99FF66"/>
                </a:solidFill>
                <a:effectLst>
                  <a:outerShdw blurRad="38100" dist="19050" dir="2700000" algn="tl" rotWithShape="0">
                    <a:prstClr val="black">
                      <a:alpha val="40000"/>
                    </a:prstClr>
                  </a:outerShdw>
                </a:effectLst>
                <a:latin typeface="Calibri"/>
              </a:rPr>
              <a:t> begins</a:t>
            </a:r>
            <a:r>
              <a:rPr lang="en-US" sz="2400" kern="1200" dirty="0">
                <a:ln w="0"/>
                <a:solidFill>
                  <a:srgbClr val="99FF66"/>
                </a:solidFill>
                <a:effectLst>
                  <a:outerShdw blurRad="38100" dist="19050" dir="2700000" algn="tl" rotWithShape="0">
                    <a:prstClr val="black">
                      <a:alpha val="40000"/>
                    </a:prstClr>
                  </a:outerShdw>
                </a:effectLst>
                <a:latin typeface="Calibri"/>
              </a:rPr>
              <a:t>.  </a:t>
            </a:r>
            <a:endParaRPr lang="en-US" sz="2400" kern="1200" dirty="0" smtClean="0">
              <a:ln w="0"/>
              <a:solidFill>
                <a:srgbClr val="99FF66"/>
              </a:solidFill>
              <a:effectLst>
                <a:outerShdw blurRad="38100" dist="19050" dir="2700000" algn="tl" rotWithShape="0">
                  <a:prstClr val="black">
                    <a:alpha val="40000"/>
                  </a:prstClr>
                </a:outerShdw>
              </a:effectLst>
              <a:latin typeface="Calibri"/>
            </a:endParaRPr>
          </a:p>
          <a:p>
            <a:pPr marL="285750" indent="-285750">
              <a:buFont typeface="Arial" charset="0"/>
              <a:buChar char="•"/>
            </a:pPr>
            <a:r>
              <a:rPr lang="en-US" sz="2400" kern="1200" dirty="0" smtClean="0">
                <a:ln w="0"/>
                <a:solidFill>
                  <a:srgbClr val="FFFF00"/>
                </a:solidFill>
                <a:effectLst>
                  <a:outerShdw blurRad="38100" dist="19050" dir="2700000" algn="tl" rotWithShape="0">
                    <a:prstClr val="black">
                      <a:alpha val="40000"/>
                    </a:prstClr>
                  </a:outerShdw>
                </a:effectLst>
                <a:latin typeface="Calibri"/>
                <a:ea typeface="+mn-ea"/>
                <a:cs typeface="+mn-cs"/>
              </a:rPr>
              <a:t>24 October 2018: </a:t>
            </a:r>
            <a:r>
              <a:rPr lang="en-US" sz="2400" kern="1200" dirty="0" smtClean="0">
                <a:ln w="0"/>
                <a:solidFill>
                  <a:schemeClr val="bg1"/>
                </a:solidFill>
                <a:effectLst>
                  <a:outerShdw blurRad="38100" dist="19050" dir="2700000" algn="tl" rotWithShape="0">
                    <a:prstClr val="black">
                      <a:alpha val="40000"/>
                    </a:prstClr>
                  </a:outerShdw>
                </a:effectLst>
                <a:latin typeface="Calibri"/>
                <a:ea typeface="+mn-ea"/>
                <a:cs typeface="+mn-cs"/>
              </a:rPr>
              <a:t>Drift from checkout position at 89.5°W begins; </a:t>
            </a:r>
            <a:r>
              <a:rPr lang="en-US" sz="2400" kern="1200" dirty="0" smtClean="0">
                <a:ln w="0"/>
                <a:solidFill>
                  <a:srgbClr val="99FF66"/>
                </a:solidFill>
                <a:effectLst>
                  <a:outerShdw blurRad="38100" dist="19050" dir="2700000" algn="tl" rotWithShape="0">
                    <a:prstClr val="black">
                      <a:alpha val="40000"/>
                    </a:prstClr>
                  </a:outerShdw>
                </a:effectLst>
                <a:latin typeface="Calibri"/>
                <a:ea typeface="+mn-ea"/>
                <a:cs typeface="+mn-cs"/>
              </a:rPr>
              <a:t>quantitative product validation </a:t>
            </a:r>
            <a:r>
              <a:rPr lang="en-US" sz="2400" u="sng" kern="1200" dirty="0" smtClean="0">
                <a:ln w="0"/>
                <a:solidFill>
                  <a:srgbClr val="99FF66"/>
                </a:solidFill>
                <a:effectLst>
                  <a:outerShdw blurRad="38100" dist="19050" dir="2700000" algn="tl" rotWithShape="0">
                    <a:prstClr val="black">
                      <a:alpha val="40000"/>
                    </a:prstClr>
                  </a:outerShdw>
                </a:effectLst>
                <a:latin typeface="Calibri"/>
                <a:ea typeface="+mn-ea"/>
                <a:cs typeface="+mn-cs"/>
              </a:rPr>
              <a:t>at checkout position</a:t>
            </a:r>
            <a:r>
              <a:rPr lang="en-US" sz="2400" kern="1200" dirty="0" smtClean="0">
                <a:ln w="0"/>
                <a:solidFill>
                  <a:srgbClr val="99FF66"/>
                </a:solidFill>
                <a:effectLst>
                  <a:outerShdw blurRad="38100" dist="19050" dir="2700000" algn="tl" rotWithShape="0">
                    <a:prstClr val="black">
                      <a:alpha val="40000"/>
                    </a:prstClr>
                  </a:outerShdw>
                </a:effectLst>
                <a:latin typeface="Calibri"/>
                <a:ea typeface="+mn-ea"/>
                <a:cs typeface="+mn-cs"/>
              </a:rPr>
              <a:t> ends.</a:t>
            </a:r>
          </a:p>
          <a:p>
            <a:pPr marL="285750" indent="-285750">
              <a:buFont typeface="Arial" charset="0"/>
              <a:buChar char="•"/>
            </a:pPr>
            <a:r>
              <a:rPr lang="en-US" sz="2400" kern="1200" dirty="0" smtClean="0">
                <a:ln w="0"/>
                <a:solidFill>
                  <a:srgbClr val="FFFF00"/>
                </a:solidFill>
                <a:effectLst>
                  <a:outerShdw blurRad="38100" dist="19050" dir="2700000" algn="tl" rotWithShape="0">
                    <a:prstClr val="black">
                      <a:alpha val="40000"/>
                    </a:prstClr>
                  </a:outerShdw>
                </a:effectLst>
                <a:latin typeface="Calibri"/>
                <a:ea typeface="+mn-ea"/>
                <a:cs typeface="+mn-cs"/>
              </a:rPr>
              <a:t>13 November 2018: </a:t>
            </a:r>
            <a:r>
              <a:rPr lang="en-US" sz="2400" kern="1200" dirty="0" smtClean="0">
                <a:ln w="0"/>
                <a:solidFill>
                  <a:schemeClr val="bg1"/>
                </a:solidFill>
                <a:effectLst>
                  <a:outerShdw blurRad="38100" dist="19050" dir="2700000" algn="tl" rotWithShape="0">
                    <a:prstClr val="black">
                      <a:alpha val="40000"/>
                    </a:prstClr>
                  </a:outerShdw>
                </a:effectLst>
                <a:latin typeface="Calibri"/>
                <a:ea typeface="+mn-ea"/>
                <a:cs typeface="+mn-cs"/>
              </a:rPr>
              <a:t>Drift to operational position at 137</a:t>
            </a:r>
            <a:r>
              <a:rPr lang="en-US" sz="2400" kern="1200" dirty="0">
                <a:ln w="0"/>
                <a:solidFill>
                  <a:schemeClr val="bg1"/>
                </a:solidFill>
                <a:effectLst>
                  <a:outerShdw blurRad="38100" dist="19050" dir="2700000" algn="tl" rotWithShape="0">
                    <a:prstClr val="black">
                      <a:alpha val="40000"/>
                    </a:prstClr>
                  </a:outerShdw>
                </a:effectLst>
                <a:latin typeface="Calibri"/>
              </a:rPr>
              <a:t>°</a:t>
            </a:r>
            <a:r>
              <a:rPr lang="en-US" sz="2400" kern="1200" dirty="0" smtClean="0">
                <a:ln w="0"/>
                <a:solidFill>
                  <a:schemeClr val="bg1"/>
                </a:solidFill>
                <a:effectLst>
                  <a:outerShdw blurRad="38100" dist="19050" dir="2700000" algn="tl" rotWithShape="0">
                    <a:prstClr val="black">
                      <a:alpha val="40000"/>
                    </a:prstClr>
                  </a:outerShdw>
                </a:effectLst>
                <a:latin typeface="Calibri"/>
                <a:ea typeface="+mn-ea"/>
                <a:cs typeface="+mn-cs"/>
              </a:rPr>
              <a:t>W ends; </a:t>
            </a:r>
            <a:r>
              <a:rPr lang="en-US" sz="2400" kern="1200" dirty="0" smtClean="0">
                <a:ln w="0"/>
                <a:solidFill>
                  <a:srgbClr val="99FF66"/>
                </a:solidFill>
                <a:effectLst>
                  <a:outerShdw blurRad="38100" dist="19050" dir="2700000" algn="tl" rotWithShape="0">
                    <a:prstClr val="black">
                      <a:alpha val="40000"/>
                    </a:prstClr>
                  </a:outerShdw>
                </a:effectLst>
                <a:latin typeface="Calibri"/>
                <a:ea typeface="+mn-ea"/>
                <a:cs typeface="+mn-cs"/>
              </a:rPr>
              <a:t>quantitative product validation </a:t>
            </a:r>
            <a:r>
              <a:rPr lang="en-US" sz="2400" u="sng" kern="1200" dirty="0" smtClean="0">
                <a:ln w="0"/>
                <a:solidFill>
                  <a:srgbClr val="99FF66"/>
                </a:solidFill>
                <a:effectLst>
                  <a:outerShdw blurRad="38100" dist="19050" dir="2700000" algn="tl" rotWithShape="0">
                    <a:prstClr val="black">
                      <a:alpha val="40000"/>
                    </a:prstClr>
                  </a:outerShdw>
                </a:effectLst>
                <a:latin typeface="Calibri"/>
                <a:ea typeface="+mn-ea"/>
                <a:cs typeface="+mn-cs"/>
              </a:rPr>
              <a:t>at operational position</a:t>
            </a:r>
            <a:r>
              <a:rPr lang="en-US" sz="2400" kern="1200" dirty="0" smtClean="0">
                <a:ln w="0"/>
                <a:solidFill>
                  <a:srgbClr val="99FF66"/>
                </a:solidFill>
                <a:effectLst>
                  <a:outerShdw blurRad="38100" dist="19050" dir="2700000" algn="tl" rotWithShape="0">
                    <a:prstClr val="black">
                      <a:alpha val="40000"/>
                    </a:prstClr>
                  </a:outerShdw>
                </a:effectLst>
                <a:latin typeface="Calibri"/>
                <a:ea typeface="+mn-ea"/>
                <a:cs typeface="+mn-cs"/>
              </a:rPr>
              <a:t> begins.</a:t>
            </a:r>
            <a:endParaRPr lang="en-US" sz="2400" kern="1200" dirty="0" smtClean="0">
              <a:ln w="0"/>
              <a:solidFill>
                <a:srgbClr val="FFFF00"/>
              </a:solidFill>
              <a:effectLst>
                <a:outerShdw blurRad="38100" dist="19050" dir="2700000" algn="tl" rotWithShape="0">
                  <a:prstClr val="black">
                    <a:alpha val="40000"/>
                  </a:prstClr>
                </a:outerShdw>
              </a:effectLst>
              <a:latin typeface="Calibri"/>
              <a:ea typeface="+mn-ea"/>
              <a:cs typeface="+mn-cs"/>
            </a:endParaRPr>
          </a:p>
        </p:txBody>
      </p:sp>
    </p:spTree>
    <p:extLst>
      <p:ext uri="{BB962C8B-B14F-4D97-AF65-F5344CB8AC3E}">
        <p14:creationId xmlns:p14="http://schemas.microsoft.com/office/powerpoint/2010/main" val="299468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quality evaluation</a:t>
            </a:r>
            <a:endParaRPr lang="en-US" dirty="0"/>
          </a:p>
        </p:txBody>
      </p:sp>
      <p:sp>
        <p:nvSpPr>
          <p:cNvPr id="3" name="Text Placeholder 2"/>
          <p:cNvSpPr>
            <a:spLocks noGrp="1"/>
          </p:cNvSpPr>
          <p:nvPr>
            <p:ph type="body" idx="1"/>
          </p:nvPr>
        </p:nvSpPr>
        <p:spPr/>
        <p:txBody>
          <a:bodyPr/>
          <a:lstStyle/>
          <a:p>
            <a:r>
              <a:rPr lang="en-US" dirty="0" smtClean="0"/>
              <a:t>GOES-17 Rainfall Rate / QPE L2 Product Provisional PS-PVR</a:t>
            </a:r>
            <a:endParaRPr lang="en-US" dirty="0"/>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solidFill>
                  <a:prstClr val="white"/>
                </a:solidFill>
              </a:rPr>
              <a:pPr/>
              <a:t>8</a:t>
            </a:fld>
            <a:endParaRPr lang="en-US" altLang="en-US" dirty="0">
              <a:solidFill>
                <a:prstClr val="white"/>
              </a:solidFill>
            </a:endParaRPr>
          </a:p>
        </p:txBody>
      </p:sp>
    </p:spTree>
    <p:extLst>
      <p:ext uri="{BB962C8B-B14F-4D97-AF65-F5344CB8AC3E}">
        <p14:creationId xmlns:p14="http://schemas.microsoft.com/office/powerpoint/2010/main" val="2369960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57200" y="90154"/>
            <a:ext cx="8229600" cy="1037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600" b="0" i="0" u="none" strike="noStrike" cap="none" dirty="0" smtClean="0">
                <a:solidFill>
                  <a:schemeClr val="lt1"/>
                </a:solidFill>
                <a:latin typeface="Calibri"/>
                <a:ea typeface="Calibri"/>
                <a:cs typeface="Calibri"/>
                <a:sym typeface="Calibri"/>
              </a:rPr>
              <a:t>Provisional PLPT</a:t>
            </a:r>
            <a:endParaRPr lang="en-US" sz="3600" b="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9</a:t>
            </a:fld>
            <a:endParaRPr lang="en-US" sz="1200" b="0" i="0" u="none" strike="noStrike" cap="none">
              <a:solidFill>
                <a:schemeClr val="lt1"/>
              </a:solidFill>
              <a:latin typeface="Calibri"/>
              <a:ea typeface="Calibri"/>
              <a:cs typeface="Calibri"/>
              <a:sym typeface="Calibri"/>
            </a:endParaRPr>
          </a:p>
        </p:txBody>
      </p:sp>
      <p:graphicFrame>
        <p:nvGraphicFramePr>
          <p:cNvPr id="5" name="Shape 107"/>
          <p:cNvGraphicFramePr/>
          <p:nvPr>
            <p:extLst>
              <p:ext uri="{D42A27DB-BD31-4B8C-83A1-F6EECF244321}">
                <p14:modId xmlns:p14="http://schemas.microsoft.com/office/powerpoint/2010/main" val="803186113"/>
              </p:ext>
            </p:extLst>
          </p:nvPr>
        </p:nvGraphicFramePr>
        <p:xfrm>
          <a:off x="508186" y="1553795"/>
          <a:ext cx="8151750" cy="1010940"/>
        </p:xfrm>
        <a:graphic>
          <a:graphicData uri="http://schemas.openxmlformats.org/drawingml/2006/table">
            <a:tbl>
              <a:tblPr firstRow="1" bandRow="1">
                <a:noFill/>
              </a:tblPr>
              <a:tblGrid>
                <a:gridCol w="1623575">
                  <a:extLst>
                    <a:ext uri="{9D8B030D-6E8A-4147-A177-3AD203B41FA5}">
                      <a16:colId xmlns:a16="http://schemas.microsoft.com/office/drawing/2014/main" val="20000"/>
                    </a:ext>
                  </a:extLst>
                </a:gridCol>
                <a:gridCol w="2893475">
                  <a:extLst>
                    <a:ext uri="{9D8B030D-6E8A-4147-A177-3AD203B41FA5}">
                      <a16:colId xmlns:a16="http://schemas.microsoft.com/office/drawing/2014/main" val="20001"/>
                    </a:ext>
                  </a:extLst>
                </a:gridCol>
                <a:gridCol w="1315950">
                  <a:extLst>
                    <a:ext uri="{9D8B030D-6E8A-4147-A177-3AD203B41FA5}">
                      <a16:colId xmlns:a16="http://schemas.microsoft.com/office/drawing/2014/main" val="20002"/>
                    </a:ext>
                  </a:extLst>
                </a:gridCol>
                <a:gridCol w="1136350">
                  <a:extLst>
                    <a:ext uri="{9D8B030D-6E8A-4147-A177-3AD203B41FA5}">
                      <a16:colId xmlns:a16="http://schemas.microsoft.com/office/drawing/2014/main" val="20003"/>
                    </a:ext>
                  </a:extLst>
                </a:gridCol>
                <a:gridCol w="1182400">
                  <a:extLst>
                    <a:ext uri="{9D8B030D-6E8A-4147-A177-3AD203B41FA5}">
                      <a16:colId xmlns:a16="http://schemas.microsoft.com/office/drawing/2014/main" val="20004"/>
                    </a:ext>
                  </a:extLst>
                </a:gridCol>
              </a:tblGrid>
              <a:tr h="370850">
                <a:tc>
                  <a:txBody>
                    <a:bodyPr/>
                    <a:lstStyle/>
                    <a:p>
                      <a:pPr marL="0" marR="0" lvl="0" indent="0" algn="ctr" rtl="0">
                        <a:spcBef>
                          <a:spcPts val="0"/>
                        </a:spcBef>
                        <a:buSzPct val="25000"/>
                        <a:buNone/>
                      </a:pPr>
                      <a:r>
                        <a:rPr lang="en-US" sz="1800" b="1" i="0" u="none" strike="noStrike" cap="none" dirty="0"/>
                        <a:t>PLPT ID</a:t>
                      </a:r>
                    </a:p>
                  </a:txBody>
                  <a:tcPr marL="91450" marR="91450" marT="45725" marB="45725" anchor="ctr">
                    <a:solidFill>
                      <a:srgbClr val="BFBFBF"/>
                    </a:solidFill>
                  </a:tcPr>
                </a:tc>
                <a:tc>
                  <a:txBody>
                    <a:bodyPr/>
                    <a:lstStyle/>
                    <a:p>
                      <a:pPr marL="0" marR="0" lvl="0" indent="0" algn="ctr" rtl="0">
                        <a:spcBef>
                          <a:spcPts val="0"/>
                        </a:spcBef>
                        <a:buSzPct val="25000"/>
                        <a:buNone/>
                      </a:pPr>
                      <a:r>
                        <a:rPr lang="en-US" sz="1800" b="1" i="0" u="none" strike="noStrike" cap="none" dirty="0"/>
                        <a:t>Descriptive Title</a:t>
                      </a:r>
                    </a:p>
                  </a:txBody>
                  <a:tcPr marL="91450" marR="91450" marT="45725" marB="45725" anchor="ctr">
                    <a:solidFill>
                      <a:srgbClr val="BFBFBF"/>
                    </a:solidFill>
                  </a:tcPr>
                </a:tc>
                <a:tc>
                  <a:txBody>
                    <a:bodyPr/>
                    <a:lstStyle/>
                    <a:p>
                      <a:pPr marL="0" marR="0" lvl="0" indent="0" algn="ctr" rtl="0">
                        <a:spcBef>
                          <a:spcPts val="0"/>
                        </a:spcBef>
                        <a:buSzPct val="25000"/>
                        <a:buNone/>
                      </a:pPr>
                      <a:r>
                        <a:rPr lang="en-US" sz="1800" b="1" i="0" u="none" strike="noStrike" cap="none"/>
                        <a:t>% Complete</a:t>
                      </a:r>
                    </a:p>
                  </a:txBody>
                  <a:tcPr marL="91450" marR="91450" marT="45725" marB="45725" anchor="ctr">
                    <a:solidFill>
                      <a:srgbClr val="BFBFBF"/>
                    </a:solidFill>
                  </a:tcPr>
                </a:tc>
                <a:tc>
                  <a:txBody>
                    <a:bodyPr/>
                    <a:lstStyle/>
                    <a:p>
                      <a:pPr marL="0" marR="0" lvl="0" indent="0" algn="ctr" rtl="0">
                        <a:spcBef>
                          <a:spcPts val="0"/>
                        </a:spcBef>
                        <a:buSzPct val="25000"/>
                        <a:buNone/>
                      </a:pPr>
                      <a:r>
                        <a:rPr lang="en-US" sz="1800" b="1" i="0" u="none" strike="noStrike" cap="none"/>
                        <a:t>Results</a:t>
                      </a:r>
                    </a:p>
                  </a:txBody>
                  <a:tcPr marL="91450" marR="91450" marT="45725" marB="45725" anchor="ctr">
                    <a:solidFill>
                      <a:srgbClr val="BFBFBF"/>
                    </a:solidFill>
                  </a:tcPr>
                </a:tc>
                <a:tc>
                  <a:txBody>
                    <a:bodyPr/>
                    <a:lstStyle/>
                    <a:p>
                      <a:pPr marL="0" marR="0" lvl="0" indent="0" algn="ctr" rtl="0">
                        <a:spcBef>
                          <a:spcPts val="0"/>
                        </a:spcBef>
                        <a:buSzPct val="25000"/>
                        <a:buNone/>
                      </a:pPr>
                      <a:r>
                        <a:rPr lang="en-US" sz="1800" b="1" i="0" u="none" strike="noStrike" cap="none"/>
                        <a:t>AWG POC</a:t>
                      </a:r>
                    </a:p>
                  </a:txBody>
                  <a:tcPr marL="91450" marR="91450" marT="45725" marB="45725" anchor="ctr">
                    <a:solidFill>
                      <a:srgbClr val="BFBFBF"/>
                    </a:solidFill>
                  </a:tcPr>
                </a:tc>
                <a:extLst>
                  <a:ext uri="{0D108BD9-81ED-4DB2-BD59-A6C34878D82A}">
                    <a16:rowId xmlns:a16="http://schemas.microsoft.com/office/drawing/2014/main" val="10000"/>
                  </a:ext>
                </a:extLst>
              </a:tr>
              <a:tr h="370850">
                <a:tc>
                  <a:txBody>
                    <a:bodyPr/>
                    <a:lstStyle/>
                    <a:p>
                      <a:pPr marL="0" marR="0" lvl="0" indent="0" algn="ctr" rtl="0">
                        <a:spcBef>
                          <a:spcPts val="0"/>
                        </a:spcBef>
                        <a:buSzPct val="25000"/>
                        <a:buNone/>
                      </a:pPr>
                      <a:r>
                        <a:rPr lang="en-US" sz="1800" u="none" strike="noStrike" cap="none" dirty="0" smtClean="0"/>
                        <a:t>ABI-FD_</a:t>
                      </a:r>
                      <a:r>
                        <a:rPr lang="en-US" sz="1800" dirty="0" smtClean="0"/>
                        <a:t>QPE</a:t>
                      </a:r>
                      <a:r>
                        <a:rPr lang="en-US" sz="1800" u="none" strike="noStrike" cap="none" dirty="0" smtClean="0"/>
                        <a:t>04</a:t>
                      </a:r>
                      <a:endParaRPr lang="en-US" sz="1800" u="none" strike="noStrike" cap="none" dirty="0"/>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a:t>Assess accuracy and precision of product</a:t>
                      </a:r>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a:t>100</a:t>
                      </a:r>
                    </a:p>
                  </a:txBody>
                  <a:tcPr marL="91450" marR="91450" marT="45725" marB="45725" anchor="ctr">
                    <a:solidFill>
                      <a:schemeClr val="lt1"/>
                    </a:solidFill>
                  </a:tcPr>
                </a:tc>
                <a:tc>
                  <a:txBody>
                    <a:bodyPr/>
                    <a:lstStyle/>
                    <a:p>
                      <a:pPr lvl="0" algn="ctr" rtl="0">
                        <a:spcBef>
                          <a:spcPts val="0"/>
                        </a:spcBef>
                        <a:buClr>
                          <a:schemeClr val="dk1"/>
                        </a:buClr>
                        <a:buSzPct val="25000"/>
                        <a:buFont typeface="Arial"/>
                        <a:buNone/>
                      </a:pPr>
                      <a:r>
                        <a:rPr lang="en-US" sz="1800"/>
                        <a:t>Complete</a:t>
                      </a:r>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dirty="0"/>
                        <a:t>AWG</a:t>
                      </a:r>
                    </a:p>
                  </a:txBody>
                  <a:tcPr marL="91450" marR="91450" marT="45725" marB="45725" anchor="ctr">
                    <a:solidFill>
                      <a:schemeClr val="lt1"/>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508186" y="2991277"/>
            <a:ext cx="8387442" cy="1938992"/>
          </a:xfrm>
          <a:prstGeom prst="rect">
            <a:avLst/>
          </a:prstGeom>
          <a:noFill/>
        </p:spPr>
        <p:txBody>
          <a:bodyPr wrap="square" lIns="91440" tIns="45720" rIns="91440" bIns="45720">
            <a:spAutoFit/>
          </a:bodyPr>
          <a:lstStyle/>
          <a:p>
            <a:pPr marL="285750" indent="-285750">
              <a:buFont typeface="Arial" charset="0"/>
              <a:buChar char="•"/>
            </a:pPr>
            <a:r>
              <a:rPr lang="en-US" sz="2400" kern="1200" dirty="0" smtClean="0">
                <a:ln w="0"/>
                <a:solidFill>
                  <a:schemeClr val="bg1"/>
                </a:solidFill>
                <a:effectLst>
                  <a:outerShdw blurRad="38100" dist="19050" dir="2700000" algn="tl" rotWithShape="0">
                    <a:prstClr val="black">
                      <a:alpha val="40000"/>
                    </a:prstClr>
                  </a:outerShdw>
                </a:effectLst>
                <a:latin typeface="Calibri"/>
                <a:ea typeface="+mn-ea"/>
                <a:cs typeface="+mn-cs"/>
              </a:rPr>
              <a:t>Because of heating of the ABI Focal Plane Module (FPM) due to degraded Loop Heat Pipe (LHP) performance, the analysis is restricted to time periods where the FPM temperature &lt; 81 K.</a:t>
            </a:r>
          </a:p>
          <a:p>
            <a:pPr marL="285750" indent="-285750">
              <a:buFont typeface="Arial" charset="0"/>
              <a:buChar char="•"/>
            </a:pPr>
            <a:r>
              <a:rPr lang="en-US" sz="2400" kern="1200" dirty="0" smtClean="0">
                <a:ln w="0"/>
                <a:solidFill>
                  <a:schemeClr val="bg1"/>
                </a:solidFill>
                <a:effectLst>
                  <a:outerShdw blurRad="38100" dist="19050" dir="2700000" algn="tl" rotWithShape="0">
                    <a:prstClr val="black">
                      <a:alpha val="40000"/>
                    </a:prstClr>
                  </a:outerShdw>
                </a:effectLst>
                <a:latin typeface="Calibri"/>
                <a:ea typeface="+mn-ea"/>
                <a:cs typeface="+mn-cs"/>
              </a:rPr>
              <a:t>For simplicity, all data between 0500 UTC and 2000 UTC were ignored in this analysis.</a:t>
            </a:r>
          </a:p>
        </p:txBody>
      </p:sp>
    </p:spTree>
    <p:extLst>
      <p:ext uri="{BB962C8B-B14F-4D97-AF65-F5344CB8AC3E}">
        <p14:creationId xmlns:p14="http://schemas.microsoft.com/office/powerpoint/2010/main" val="1689417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2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2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2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2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2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2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3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3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3.xml><?xml version="1.0" encoding="utf-8"?>
<a:theme xmlns:a="http://schemas.openxmlformats.org/drawingml/2006/main" name="3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4.xml><?xml version="1.0" encoding="utf-8"?>
<a:theme xmlns:a="http://schemas.openxmlformats.org/drawingml/2006/main" name="3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3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6.xml><?xml version="1.0" encoding="utf-8"?>
<a:theme xmlns:a="http://schemas.openxmlformats.org/drawingml/2006/main" name="3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3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8.xml><?xml version="1.0" encoding="utf-8"?>
<a:theme xmlns:a="http://schemas.openxmlformats.org/drawingml/2006/main" name="3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3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0.xml><?xml version="1.0" encoding="utf-8"?>
<a:theme xmlns:a="http://schemas.openxmlformats.org/drawingml/2006/main" name="3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1.xml><?xml version="1.0" encoding="utf-8"?>
<a:theme xmlns:a="http://schemas.openxmlformats.org/drawingml/2006/main" name="4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2.xml><?xml version="1.0" encoding="utf-8"?>
<a:theme xmlns:a="http://schemas.openxmlformats.org/drawingml/2006/main" name="4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3.xml><?xml version="1.0" encoding="utf-8"?>
<a:theme xmlns:a="http://schemas.openxmlformats.org/drawingml/2006/main" name="4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4.xml><?xml version="1.0" encoding="utf-8"?>
<a:theme xmlns:a="http://schemas.openxmlformats.org/drawingml/2006/main" name="4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5.xml><?xml version="1.0" encoding="utf-8"?>
<a:theme xmlns:a="http://schemas.openxmlformats.org/drawingml/2006/main" name="4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6.xml><?xml version="1.0" encoding="utf-8"?>
<a:theme xmlns:a="http://schemas.openxmlformats.org/drawingml/2006/main" name="4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7.xml><?xml version="1.0" encoding="utf-8"?>
<a:theme xmlns:a="http://schemas.openxmlformats.org/drawingml/2006/main" name="4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8.xml><?xml version="1.0" encoding="utf-8"?>
<a:theme xmlns:a="http://schemas.openxmlformats.org/drawingml/2006/main" name="4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9.xml><?xml version="1.0" encoding="utf-8"?>
<a:theme xmlns:a="http://schemas.openxmlformats.org/drawingml/2006/main" name="4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0.xml><?xml version="1.0" encoding="utf-8"?>
<a:theme xmlns:a="http://schemas.openxmlformats.org/drawingml/2006/main" name="4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1.xml><?xml version="1.0" encoding="utf-8"?>
<a:theme xmlns:a="http://schemas.openxmlformats.org/drawingml/2006/main" name="5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2.xml><?xml version="1.0" encoding="utf-8"?>
<a:theme xmlns:a="http://schemas.openxmlformats.org/drawingml/2006/main" name="5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3.xml><?xml version="1.0" encoding="utf-8"?>
<a:theme xmlns:a="http://schemas.openxmlformats.org/drawingml/2006/main" name="5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4.xml><?xml version="1.0" encoding="utf-8"?>
<a:theme xmlns:a="http://schemas.openxmlformats.org/drawingml/2006/main" name="5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5.xml><?xml version="1.0" encoding="utf-8"?>
<a:theme xmlns:a="http://schemas.openxmlformats.org/drawingml/2006/main" name="5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6.xml><?xml version="1.0" encoding="utf-8"?>
<a:theme xmlns:a="http://schemas.openxmlformats.org/drawingml/2006/main" name="5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7.xml><?xml version="1.0" encoding="utf-8"?>
<a:theme xmlns:a="http://schemas.openxmlformats.org/drawingml/2006/main" name="5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8.xml><?xml version="1.0" encoding="utf-8"?>
<a:theme xmlns:a="http://schemas.openxmlformats.org/drawingml/2006/main" name="5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9.xml><?xml version="1.0" encoding="utf-8"?>
<a:theme xmlns:a="http://schemas.openxmlformats.org/drawingml/2006/main" name="5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0.xml><?xml version="1.0" encoding="utf-8"?>
<a:theme xmlns:a="http://schemas.openxmlformats.org/drawingml/2006/main" name="5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1.xml><?xml version="1.0" encoding="utf-8"?>
<a:theme xmlns:a="http://schemas.openxmlformats.org/drawingml/2006/main" name="6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2.xml><?xml version="1.0" encoding="utf-8"?>
<a:theme xmlns:a="http://schemas.openxmlformats.org/drawingml/2006/main" name="6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20617</TotalTime>
  <Words>2543</Words>
  <Application>Microsoft Office PowerPoint</Application>
  <PresentationFormat>On-screen Show (4:3)</PresentationFormat>
  <Paragraphs>371</Paragraphs>
  <Slides>42</Slides>
  <Notes>27</Notes>
  <HiddenSlides>0</HiddenSlides>
  <MMClips>0</MMClips>
  <ScaleCrop>false</ScaleCrop>
  <HeadingPairs>
    <vt:vector size="6" baseType="variant">
      <vt:variant>
        <vt:lpstr>Fonts Used</vt:lpstr>
      </vt:variant>
      <vt:variant>
        <vt:i4>7</vt:i4>
      </vt:variant>
      <vt:variant>
        <vt:lpstr>Theme</vt:lpstr>
      </vt:variant>
      <vt:variant>
        <vt:i4>62</vt:i4>
      </vt:variant>
      <vt:variant>
        <vt:lpstr>Slide Titles</vt:lpstr>
      </vt:variant>
      <vt:variant>
        <vt:i4>42</vt:i4>
      </vt:variant>
    </vt:vector>
  </HeadingPairs>
  <TitlesOfParts>
    <vt:vector size="111" baseType="lpstr">
      <vt:lpstr>MS PGothic</vt:lpstr>
      <vt:lpstr>MS PGothic</vt:lpstr>
      <vt:lpstr>Arial</vt:lpstr>
      <vt:lpstr>Calibri</vt:lpstr>
      <vt:lpstr>Courier New</vt:lpstr>
      <vt:lpstr>Times New Roman</vt:lpstr>
      <vt:lpstr>Wingdings</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32_Custom Design</vt:lpstr>
      <vt:lpstr>33_Custom Design</vt:lpstr>
      <vt:lpstr>34_Custom Design</vt:lpstr>
      <vt:lpstr>35_Custom Design</vt:lpstr>
      <vt:lpstr>36_Custom Design</vt:lpstr>
      <vt:lpstr>37_Custom Design</vt:lpstr>
      <vt:lpstr>38_Custom Design</vt:lpstr>
      <vt:lpstr>39_Custom Design</vt:lpstr>
      <vt:lpstr>40_Custom Design</vt:lpstr>
      <vt:lpstr>41_Custom Design</vt:lpstr>
      <vt:lpstr>42_Custom Design</vt:lpstr>
      <vt:lpstr>43_Custom Design</vt:lpstr>
      <vt:lpstr>44_Custom Design</vt:lpstr>
      <vt:lpstr>45_Custom Design</vt:lpstr>
      <vt:lpstr>46_Custom Design</vt:lpstr>
      <vt:lpstr>47_Custom Design</vt:lpstr>
      <vt:lpstr>48_Custom Design</vt:lpstr>
      <vt:lpstr>49_Custom Design</vt:lpstr>
      <vt:lpstr>50_Custom Design</vt:lpstr>
      <vt:lpstr>51_Custom Design</vt:lpstr>
      <vt:lpstr>52_Custom Design</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PowerPoint Presentation</vt:lpstr>
      <vt:lpstr>Outline</vt:lpstr>
      <vt:lpstr>PRODUCT OVERVIEW</vt:lpstr>
      <vt:lpstr>Product Overview</vt:lpstr>
      <vt:lpstr>Product Overview</vt:lpstr>
      <vt:lpstr>Product Overview: Specifications</vt:lpstr>
      <vt:lpstr>Review: Time-Line/Context</vt:lpstr>
      <vt:lpstr>Product quality evaluation</vt:lpstr>
      <vt:lpstr>Provisional PLPT</vt:lpstr>
      <vt:lpstr>Top Level Evaluation</vt:lpstr>
      <vt:lpstr>Results of ABI-FD_QPE04</vt:lpstr>
      <vt:lpstr>Results of ABI-FD_QPE04</vt:lpstr>
      <vt:lpstr>Validation Results: 89.5°W</vt:lpstr>
      <vt:lpstr>Validation Results: 137°W</vt:lpstr>
      <vt:lpstr>Monthly Validation Results</vt:lpstr>
      <vt:lpstr>RRQPE Case Study 0300 UTC 20 Feb 2019</vt:lpstr>
      <vt:lpstr>Missed GOES-17 Rainfall 0300 UTC 20 Feb 2019</vt:lpstr>
      <vt:lpstr>RRQPE Classes 0300 UTC 20 Feb 2019</vt:lpstr>
      <vt:lpstr>T11.2-T6.19 0300 UTC 20 Feb 2019</vt:lpstr>
      <vt:lpstr>T8.5-T11.2  0300 UTC 20 Feb 2019</vt:lpstr>
      <vt:lpstr>Differences in Viewing Angle</vt:lpstr>
      <vt:lpstr>Limb Effects</vt:lpstr>
      <vt:lpstr>Missed GOES-17 Rainfall 0300 UTC 20 Feb 2019</vt:lpstr>
      <vt:lpstr>Rain / No Rain Separation for Sample Points</vt:lpstr>
      <vt:lpstr>GOES-17 False Alarms 0300 UTC 20 Feb 2019</vt:lpstr>
      <vt:lpstr>Rain / No Rain Separation for Sample Points</vt:lpstr>
      <vt:lpstr>Correction for Limb Effects?</vt:lpstr>
      <vt:lpstr>Top Level Summary of  Product Quality</vt:lpstr>
      <vt:lpstr>PROVISIONAL MATURITY ASSESSMENT</vt:lpstr>
      <vt:lpstr>Provisional Validation</vt:lpstr>
      <vt:lpstr>Provisional Validation</vt:lpstr>
      <vt:lpstr>Recommendation</vt:lpstr>
      <vt:lpstr>Recommendation: Limb Mitigation</vt:lpstr>
      <vt:lpstr>Enterprise Algorithm Performance (GOES-16)</vt:lpstr>
      <vt:lpstr>Path to DELTA Validation Maturity</vt:lpstr>
      <vt:lpstr>Issues and Status ADRs Needing Resolution for Full VAL</vt:lpstr>
      <vt:lpstr>Path to Delta Validation - PLPTs</vt:lpstr>
      <vt:lpstr>Path to Delta Validation – Risks</vt:lpstr>
      <vt:lpstr>Summary &amp; Recommendations</vt:lpstr>
      <vt:lpstr>Summary</vt:lpstr>
      <vt:lpstr>Recommendation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Daniels</dc:creator>
  <cp:lastModifiedBy>Robert Kuligowski</cp:lastModifiedBy>
  <cp:revision>618</cp:revision>
  <cp:lastPrinted>2019-05-15T14:22:45Z</cp:lastPrinted>
  <dcterms:modified xsi:type="dcterms:W3CDTF">2019-05-17T17:07:07Z</dcterms:modified>
</cp:coreProperties>
</file>